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693C7-1752-4475-A5A1-0A16B6EDE427}"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0B0F0-08E0-4A0B-B764-6B714C151C98}" type="slidenum">
              <a:rPr lang="en-US" smtClean="0"/>
              <a:t>‹#›</a:t>
            </a:fld>
            <a:endParaRPr lang="en-US"/>
          </a:p>
        </p:txBody>
      </p:sp>
    </p:spTree>
    <p:extLst>
      <p:ext uri="{BB962C8B-B14F-4D97-AF65-F5344CB8AC3E}">
        <p14:creationId xmlns:p14="http://schemas.microsoft.com/office/powerpoint/2010/main" val="2123765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đường</a:t>
            </a:r>
            <a:r>
              <a:rPr lang="en-US" baseline="0" dirty="0" smtClean="0"/>
              <a:t> </a:t>
            </a:r>
            <a:r>
              <a:rPr lang="en-US" baseline="0" dirty="0" err="1" smtClean="0"/>
              <a:t>thẳng</a:t>
            </a:r>
            <a:r>
              <a:rPr lang="en-US" baseline="0" dirty="0" smtClean="0"/>
              <a:t> </a:t>
            </a:r>
            <a:r>
              <a:rPr lang="en-US" baseline="0" dirty="0" err="1" smtClean="0"/>
              <a:t>đen</a:t>
            </a:r>
            <a:r>
              <a:rPr lang="en-US" baseline="0" dirty="0" smtClean="0"/>
              <a:t> </a:t>
            </a:r>
            <a:r>
              <a:rPr lang="en-US" baseline="0" dirty="0" err="1" smtClean="0"/>
              <a:t>của</a:t>
            </a:r>
            <a:r>
              <a:rPr lang="en-US" baseline="0" dirty="0" smtClean="0"/>
              <a:t> </a:t>
            </a:r>
            <a:r>
              <a:rPr lang="en-US" baseline="0" dirty="0" err="1" smtClean="0"/>
              <a:t>mỗi</a:t>
            </a:r>
            <a:r>
              <a:rPr lang="en-US" baseline="0" dirty="0" smtClean="0"/>
              <a:t> </a:t>
            </a:r>
            <a:r>
              <a:rPr lang="en-US" baseline="0" dirty="0" err="1" smtClean="0"/>
              <a:t>châu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sẽ</a:t>
            </a:r>
            <a:r>
              <a:rPr lang="en-US" baseline="0" dirty="0" smtClean="0"/>
              <a:t> </a:t>
            </a:r>
            <a:r>
              <a:rPr lang="en-US" baseline="0" dirty="0" err="1" smtClean="0"/>
              <a:t>hiện</a:t>
            </a:r>
            <a:r>
              <a:rPr lang="en-US" baseline="0" dirty="0" smtClean="0"/>
              <a:t> </a:t>
            </a:r>
            <a:r>
              <a:rPr lang="en-US" baseline="0" dirty="0" err="1" smtClean="0"/>
              <a:t>ra</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4</a:t>
            </a:fld>
            <a:endParaRPr lang="en-US"/>
          </a:p>
        </p:txBody>
      </p:sp>
    </p:spTree>
    <p:extLst>
      <p:ext uri="{BB962C8B-B14F-4D97-AF65-F5344CB8AC3E}">
        <p14:creationId xmlns:p14="http://schemas.microsoft.com/office/powerpoint/2010/main" val="2246598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nhấn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vuông</a:t>
            </a:r>
            <a:r>
              <a:rPr lang="en-US" baseline="0" dirty="0" smtClean="0"/>
              <a:t> </a:t>
            </a:r>
            <a:r>
              <a:rPr lang="en-US" baseline="0" dirty="0" err="1" smtClean="0"/>
              <a:t>bên</a:t>
            </a:r>
            <a:r>
              <a:rPr lang="en-US" baseline="0" dirty="0" smtClean="0"/>
              <a:t> </a:t>
            </a:r>
            <a:r>
              <a:rPr lang="en-US" baseline="0" dirty="0" err="1" smtClean="0"/>
              <a:t>dưới</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a:t>
            </a:r>
            <a:r>
              <a:rPr lang="en-US" baseline="0" dirty="0" err="1" smtClean="0"/>
              <a:t>về</a:t>
            </a:r>
            <a:r>
              <a:rPr lang="en-US" baseline="0" dirty="0" smtClean="0"/>
              <a:t> slide </a:t>
            </a:r>
            <a:r>
              <a:rPr lang="en-US" baseline="0" dirty="0" err="1" smtClean="0"/>
              <a:t>cũ</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26</a:t>
            </a:fld>
            <a:endParaRPr lang="en-US"/>
          </a:p>
        </p:txBody>
      </p:sp>
    </p:spTree>
    <p:extLst>
      <p:ext uri="{BB962C8B-B14F-4D97-AF65-F5344CB8AC3E}">
        <p14:creationId xmlns:p14="http://schemas.microsoft.com/office/powerpoint/2010/main" val="2323953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27</a:t>
            </a:fld>
            <a:endParaRPr lang="en-US"/>
          </a:p>
        </p:txBody>
      </p:sp>
    </p:spTree>
    <p:extLst>
      <p:ext uri="{BB962C8B-B14F-4D97-AF65-F5344CB8AC3E}">
        <p14:creationId xmlns:p14="http://schemas.microsoft.com/office/powerpoint/2010/main" val="1596982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0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D5B6B-F69B-46A8-AF42-E04461457765}" type="slidenum">
              <a:rPr lang="en-US"/>
              <a:pPr/>
              <a:t>11</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r>
              <a:rPr lang="en-US" sz="1000"/>
              <a:t>Copyright (c) 2005  -  Doan Van Hung, Khoa Lich su- ĐH Quy Nhon</a:t>
            </a:r>
          </a:p>
        </p:txBody>
      </p:sp>
    </p:spTree>
    <p:extLst>
      <p:ext uri="{BB962C8B-B14F-4D97-AF65-F5344CB8AC3E}">
        <p14:creationId xmlns:p14="http://schemas.microsoft.com/office/powerpoint/2010/main" val="324053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2C0B0-D02F-4E0B-AD9F-27F022E086B4}" type="slidenum">
              <a:rPr lang="en-US"/>
              <a:pPr/>
              <a:t>12</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endParaRPr lang="en-US" sz="1000"/>
          </a:p>
          <a:p>
            <a:pPr>
              <a:lnSpc>
                <a:spcPct val="80000"/>
              </a:lnSpc>
            </a:pPr>
            <a:r>
              <a:rPr lang="en-US" sz="1000"/>
              <a:t>Copyright (c) 2005  -  Doan Van Hung, Khoa Lich su- ĐH Quy Nhon</a:t>
            </a:r>
          </a:p>
        </p:txBody>
      </p:sp>
    </p:spTree>
    <p:extLst>
      <p:ext uri="{BB962C8B-B14F-4D97-AF65-F5344CB8AC3E}">
        <p14:creationId xmlns:p14="http://schemas.microsoft.com/office/powerpoint/2010/main" val="109429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312D1B-818E-4434-9462-EE98819D31B8}" type="slidenum">
              <a:rPr lang="en-US"/>
              <a:pPr/>
              <a:t>13</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endParaRPr lang="en-US" sz="1000"/>
          </a:p>
          <a:p>
            <a:pPr>
              <a:lnSpc>
                <a:spcPct val="90000"/>
              </a:lnSpc>
            </a:pPr>
            <a:r>
              <a:rPr lang="en-US" sz="1000"/>
              <a:t>Copyright (c) 2005  -  Doan Van Hung, Khoa Lich su- ĐH Quy Nhon</a:t>
            </a:r>
          </a:p>
        </p:txBody>
      </p:sp>
    </p:spTree>
    <p:extLst>
      <p:ext uri="{BB962C8B-B14F-4D97-AF65-F5344CB8AC3E}">
        <p14:creationId xmlns:p14="http://schemas.microsoft.com/office/powerpoint/2010/main" val="307076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8050C-51BF-496F-BA57-303147518B3F}" type="slidenum">
              <a:rPr lang="en-US"/>
              <a:pPr/>
              <a:t>14</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Copyright © 2006 Doan Van Hung- Khoa Lich Su, Dai hoc QuyNhon</a:t>
            </a:r>
          </a:p>
        </p:txBody>
      </p:sp>
    </p:spTree>
    <p:extLst>
      <p:ext uri="{BB962C8B-B14F-4D97-AF65-F5344CB8AC3E}">
        <p14:creationId xmlns:p14="http://schemas.microsoft.com/office/powerpoint/2010/main" val="146360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err="1" smtClean="0">
                <a:solidFill>
                  <a:srgbClr val="804E1C"/>
                </a:solidFill>
                <a:latin typeface="Open Sans"/>
                <a:ea typeface="Open Sans"/>
                <a:cs typeface="Open Sans"/>
                <a:sym typeface="Open Sans"/>
              </a:rPr>
              <a:t>Luyện</a:t>
            </a:r>
            <a:r>
              <a:rPr lang="en-US" sz="1200" b="0" i="0" u="none" strike="noStrike" cap="none" baseline="0" dirty="0" smtClean="0">
                <a:solidFill>
                  <a:srgbClr val="804E1C"/>
                </a:solidFill>
                <a:latin typeface="Open Sans"/>
                <a:ea typeface="Open Sans"/>
                <a:cs typeface="Open Sans"/>
                <a:sym typeface="Open Sans"/>
              </a:rPr>
              <a:t> </a:t>
            </a:r>
            <a:r>
              <a:rPr lang="en-US" sz="1200" b="0" i="0" u="none" strike="noStrike" cap="none" baseline="0" dirty="0" err="1" smtClean="0">
                <a:solidFill>
                  <a:srgbClr val="804E1C"/>
                </a:solidFill>
                <a:latin typeface="Open Sans"/>
                <a:ea typeface="Open Sans"/>
                <a:cs typeface="Open Sans"/>
                <a:sym typeface="Open Sans"/>
              </a:rPr>
              <a:t>tập</a:t>
            </a:r>
            <a:endParaRPr lang="en-US" sz="1200" b="0" i="0" u="none" strike="noStrike" cap="none" baseline="0" dirty="0" smtClean="0">
              <a:solidFill>
                <a:srgbClr val="804E1C"/>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err="1" smtClean="0">
                <a:solidFill>
                  <a:srgbClr val="804E1C"/>
                </a:solidFill>
                <a:latin typeface="Open Sans"/>
                <a:ea typeface="Open Sans"/>
                <a:cs typeface="Open Sans"/>
                <a:sym typeface="Open Sans"/>
              </a:rPr>
              <a:t>Luật</a:t>
            </a:r>
            <a:r>
              <a:rPr lang="en-US" sz="1200" b="0" i="0" u="none" strike="noStrike" cap="none" baseline="0" dirty="0" smtClean="0">
                <a:solidFill>
                  <a:srgbClr val="804E1C"/>
                </a:solidFill>
                <a:latin typeface="Open Sans"/>
                <a:ea typeface="Open Sans"/>
                <a:cs typeface="Open Sans"/>
                <a:sym typeface="Open Sans"/>
              </a:rPr>
              <a:t> </a:t>
            </a:r>
            <a:r>
              <a:rPr lang="en-US" sz="1200" b="0" i="0" u="none" strike="noStrike" cap="none" baseline="0" dirty="0" err="1" smtClean="0">
                <a:solidFill>
                  <a:srgbClr val="804E1C"/>
                </a:solidFill>
                <a:latin typeface="Open Sans"/>
                <a:ea typeface="Open Sans"/>
                <a:cs typeface="Open Sans"/>
                <a:sym typeface="Open Sans"/>
              </a:rPr>
              <a:t>chơi</a:t>
            </a:r>
            <a:r>
              <a:rPr lang="en-US" sz="1200" b="0" i="0" u="none" strike="noStrike" cap="none" baseline="0" dirty="0" smtClean="0">
                <a:solidFill>
                  <a:srgbClr val="804E1C"/>
                </a:solidFill>
                <a:latin typeface="Open Sans"/>
                <a:ea typeface="Open Sans"/>
                <a:cs typeface="Open Sans"/>
                <a:sym typeface="Open Sans"/>
              </a:rPr>
              <a:t>: </a:t>
            </a:r>
            <a:r>
              <a:rPr lang="vi-VN" sz="1200" b="0" i="0" u="none" strike="noStrike" cap="none" dirty="0" smtClean="0">
                <a:solidFill>
                  <a:srgbClr val="804E1C"/>
                </a:solidFill>
                <a:latin typeface="Open Sans"/>
                <a:ea typeface="Open Sans"/>
                <a:cs typeface="Open Sans"/>
                <a:sym typeface="Open Sans"/>
              </a:rPr>
              <a:t>Trong khoảng thời gian 1 phút, dựa vào những dữ  kiện để tìm ra được manh mối. Nếu không tìm được manh mối, bạn sẽ thua và điểm thuộc về đội khác. </a:t>
            </a:r>
            <a:endParaRPr lang="vi-VN" dirty="0" smtClean="0"/>
          </a:p>
          <a:p>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23</a:t>
            </a:fld>
            <a:endParaRPr lang="en-US"/>
          </a:p>
        </p:txBody>
      </p:sp>
    </p:spTree>
    <p:extLst>
      <p:ext uri="{BB962C8B-B14F-4D97-AF65-F5344CB8AC3E}">
        <p14:creationId xmlns:p14="http://schemas.microsoft.com/office/powerpoint/2010/main" val="34327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nhấn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vuông</a:t>
            </a:r>
            <a:r>
              <a:rPr lang="en-US" baseline="0" dirty="0" smtClean="0"/>
              <a:t> </a:t>
            </a:r>
            <a:r>
              <a:rPr lang="en-US" baseline="0" dirty="0" err="1" smtClean="0"/>
              <a:t>bên</a:t>
            </a:r>
            <a:r>
              <a:rPr lang="en-US" baseline="0" dirty="0" smtClean="0"/>
              <a:t> </a:t>
            </a:r>
            <a:r>
              <a:rPr lang="en-US" baseline="0" dirty="0" err="1" smtClean="0"/>
              <a:t>dưới</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a:t>
            </a:r>
            <a:r>
              <a:rPr lang="en-US" baseline="0" dirty="0" err="1" smtClean="0"/>
              <a:t>về</a:t>
            </a:r>
            <a:r>
              <a:rPr lang="en-US" baseline="0" dirty="0" smtClean="0"/>
              <a:t> slide </a:t>
            </a:r>
            <a:r>
              <a:rPr lang="en-US" baseline="0" dirty="0" err="1" smtClean="0"/>
              <a:t>cũ</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24</a:t>
            </a:fld>
            <a:endParaRPr lang="en-US"/>
          </a:p>
        </p:txBody>
      </p:sp>
    </p:spTree>
    <p:extLst>
      <p:ext uri="{BB962C8B-B14F-4D97-AF65-F5344CB8AC3E}">
        <p14:creationId xmlns:p14="http://schemas.microsoft.com/office/powerpoint/2010/main" val="37130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nhấn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vuông</a:t>
            </a:r>
            <a:r>
              <a:rPr lang="en-US" baseline="0" dirty="0" smtClean="0"/>
              <a:t> </a:t>
            </a:r>
            <a:r>
              <a:rPr lang="en-US" baseline="0" dirty="0" err="1" smtClean="0"/>
              <a:t>bên</a:t>
            </a:r>
            <a:r>
              <a:rPr lang="en-US" baseline="0" dirty="0" smtClean="0"/>
              <a:t> </a:t>
            </a:r>
            <a:r>
              <a:rPr lang="en-US" baseline="0" dirty="0" err="1" smtClean="0"/>
              <a:t>dưới</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a:t>
            </a:r>
            <a:r>
              <a:rPr lang="en-US" baseline="0" dirty="0" err="1" smtClean="0"/>
              <a:t>về</a:t>
            </a:r>
            <a:r>
              <a:rPr lang="en-US" baseline="0" dirty="0" smtClean="0"/>
              <a:t> slide </a:t>
            </a:r>
            <a:r>
              <a:rPr lang="en-US" baseline="0" dirty="0" err="1" smtClean="0"/>
              <a:t>cũ</a:t>
            </a:r>
            <a:endParaRPr lang="en-US" dirty="0"/>
          </a:p>
        </p:txBody>
      </p:sp>
      <p:sp>
        <p:nvSpPr>
          <p:cNvPr id="4" name="Slide Number Placeholder 3"/>
          <p:cNvSpPr>
            <a:spLocks noGrp="1"/>
          </p:cNvSpPr>
          <p:nvPr>
            <p:ph type="sldNum" sz="quarter" idx="10"/>
          </p:nvPr>
        </p:nvSpPr>
        <p:spPr/>
        <p:txBody>
          <a:bodyPr/>
          <a:lstStyle/>
          <a:p>
            <a:fld id="{DFB705E0-A17F-4E01-BD52-2D45C6680C67}" type="slidenum">
              <a:rPr lang="en-US" smtClean="0"/>
              <a:t>25</a:t>
            </a:fld>
            <a:endParaRPr lang="en-US"/>
          </a:p>
        </p:txBody>
      </p:sp>
    </p:spTree>
    <p:extLst>
      <p:ext uri="{BB962C8B-B14F-4D97-AF65-F5344CB8AC3E}">
        <p14:creationId xmlns:p14="http://schemas.microsoft.com/office/powerpoint/2010/main" val="233367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wav"/><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686AB4-7069-48FE-9297-4AC2E84EE08C}"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2579532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86AB4-7069-48FE-9297-4AC2E84EE08C}"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341496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86AB4-7069-48FE-9297-4AC2E84EE08C}"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47980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579037503"/>
      </p:ext>
    </p:extLst>
  </p:cSld>
  <p:clrMapOvr>
    <a:masterClrMapping/>
  </p:clrMapOvr>
  <mc:AlternateContent xmlns:mc="http://schemas.openxmlformats.org/markup-compatibility/2006" xmlns:p14="http://schemas.microsoft.com/office/powerpoint/2010/main">
    <mc:Choice Requires="p14">
      <p:transition spd="slow" p14:dur="1600" advTm="1000">
        <p:blinds dir="vert"/>
        <p:sndAc>
          <p:stSnd>
            <p:snd r:embed="rId1" name="click.wav"/>
          </p:stSnd>
        </p:sndAc>
      </p:transition>
    </mc:Choice>
    <mc:Fallback xmlns="">
      <p:transition spd="slow" advTm="1000">
        <p:blinds dir="vert"/>
        <p:sndAc>
          <p:stSnd>
            <p:snd r:embed="rId5"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86AB4-7069-48FE-9297-4AC2E84EE08C}"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381529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686AB4-7069-48FE-9297-4AC2E84EE08C}"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376288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686AB4-7069-48FE-9297-4AC2E84EE08C}"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217109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686AB4-7069-48FE-9297-4AC2E84EE08C}" type="datetimeFigureOut">
              <a:rPr lang="en-US" smtClean="0"/>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396111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686AB4-7069-48FE-9297-4AC2E84EE08C}"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217086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86AB4-7069-48FE-9297-4AC2E84EE08C}"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375178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686AB4-7069-48FE-9297-4AC2E84EE08C}"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2666467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686AB4-7069-48FE-9297-4AC2E84EE08C}"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3F66A-5785-4818-81A4-B33954806F4F}" type="slidenum">
              <a:rPr lang="en-US" smtClean="0"/>
              <a:t>‹#›</a:t>
            </a:fld>
            <a:endParaRPr lang="en-US"/>
          </a:p>
        </p:txBody>
      </p:sp>
    </p:spTree>
    <p:extLst>
      <p:ext uri="{BB962C8B-B14F-4D97-AF65-F5344CB8AC3E}">
        <p14:creationId xmlns:p14="http://schemas.microsoft.com/office/powerpoint/2010/main" val="134265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686AB4-7069-48FE-9297-4AC2E84EE08C}" type="datetimeFigureOut">
              <a:rPr lang="en-US" smtClean="0"/>
              <a:t>5/11/2023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3F66A-5785-4818-81A4-B33954806F4F}" type="slidenum">
              <a:rPr lang="en-US" smtClean="0"/>
              <a:t>‹#›</a:t>
            </a:fld>
            <a:endParaRPr lang="en-US"/>
          </a:p>
        </p:txBody>
      </p:sp>
    </p:spTree>
    <p:extLst>
      <p:ext uri="{BB962C8B-B14F-4D97-AF65-F5344CB8AC3E}">
        <p14:creationId xmlns:p14="http://schemas.microsoft.com/office/powerpoint/2010/main" val="4273083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8.xml"/><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8.xml"/><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8.xml"/><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5714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2670" y="123529"/>
            <a:ext cx="437166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a:solidFill>
                  <a:srgbClr val="002060"/>
                </a:solidFill>
                <a:latin typeface="Times New Roman" panose="02020603050405020304" pitchFamily="18" charset="0"/>
                <a:ea typeface="Calibri" panose="020F0502020204030204" pitchFamily="34" charset="0"/>
              </a:rPr>
              <a:t>1</a:t>
            </a:r>
            <a:r>
              <a:rPr kumimoji="0" lang="en-US" sz="2800" b="1" i="1"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Nguyên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mn-cs"/>
              </a:rPr>
              <a:t>nhân</a:t>
            </a:r>
            <a:r>
              <a:rPr kumimoji="0" lang="en-US" sz="2800" b="1" i="1"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mn-cs"/>
              </a:rPr>
              <a:t>tiền</a:t>
            </a:r>
            <a:r>
              <a:rPr kumimoji="0" lang="en-US" sz="2800" b="1" i="1" u="none" strike="noStrike" kern="1200" cap="none" spc="0" normalizeH="0" noProof="0" dirty="0" smtClean="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2800" b="1" i="1" u="none" strike="noStrike" kern="1200" cap="none" spc="0" normalizeH="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mn-cs"/>
              </a:rPr>
              <a:t>đề</a:t>
            </a:r>
            <a:endParaRPr kumimoji="0" lang="en-US" sz="2800" b="0" i="0" u="none" strike="noStrike" kern="1200" cap="none" spc="0" normalizeH="0" baseline="0" noProof="0" dirty="0">
              <a:ln>
                <a:noFill/>
              </a:ln>
              <a:solidFill>
                <a:srgbClr val="002060"/>
              </a:solidFill>
              <a:effectLst/>
              <a:uLnTx/>
              <a:uFillTx/>
              <a:latin typeface="Trebuchet MS" panose="020B0603020202020204"/>
              <a:ea typeface="+mn-ea"/>
              <a:cs typeface="+mn-cs"/>
            </a:endParaRPr>
          </a:p>
        </p:txBody>
      </p:sp>
      <p:sp>
        <p:nvSpPr>
          <p:cNvPr id="4" name="Rectangle 3"/>
          <p:cNvSpPr/>
          <p:nvPr/>
        </p:nvSpPr>
        <p:spPr>
          <a:xfrm>
            <a:off x="670602" y="826791"/>
            <a:ext cx="9061227" cy="181588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Do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nguyên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liệu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vốn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dirty="0" err="1" smtClean="0">
                <a:solidFill>
                  <a:prstClr val="black"/>
                </a:solidFill>
                <a:latin typeface="Times New Roman" panose="02020603050405020304" pitchFamily="18" charset="0"/>
              </a:rPr>
              <a:t>Tiền</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đề</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tiến</a:t>
            </a:r>
            <a:r>
              <a:rPr lang="en-US" sz="2800" dirty="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bộ</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về</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khoa</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học</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kĩ</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thuật</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tàu</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Caraven</a:t>
            </a:r>
            <a:r>
              <a:rPr lang="en-US" sz="2800" dirty="0" smtClean="0">
                <a:solidFill>
                  <a:prstClr val="black"/>
                </a:solidFill>
                <a:latin typeface="Times New Roman" panose="02020603050405020304" pitchFamily="18" charset="0"/>
              </a:rPr>
              <a:t>, la </a:t>
            </a:r>
            <a:r>
              <a:rPr lang="en-US" sz="2800" dirty="0" err="1" smtClean="0">
                <a:solidFill>
                  <a:prstClr val="black"/>
                </a:solidFill>
                <a:latin typeface="Times New Roman" panose="02020603050405020304" pitchFamily="18" charset="0"/>
              </a:rPr>
              <a:t>bàn</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hải</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đồ</a:t>
            </a:r>
            <a:r>
              <a:rPr lang="en-US" sz="2800" dirty="0" smtClean="0">
                <a:solidFill>
                  <a:prstClr val="black"/>
                </a:solidFill>
                <a:latin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Rectangle 4"/>
          <p:cNvSpPr/>
          <p:nvPr/>
        </p:nvSpPr>
        <p:spPr>
          <a:xfrm>
            <a:off x="670602" y="2642673"/>
            <a:ext cx="5883468" cy="553357"/>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1" i="1"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1" i="1"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tiêu</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Picture1"/>
          <p:cNvPicPr>
            <a:picLocks noChangeAspect="1" noChangeArrowheads="1" noCrop="1"/>
          </p:cNvPicPr>
          <p:nvPr/>
        </p:nvPicPr>
        <p:blipFill>
          <a:blip r:embed="rId2"/>
          <a:srcRect/>
          <a:stretch>
            <a:fillRect/>
          </a:stretch>
        </p:blipFill>
        <p:spPr bwMode="auto">
          <a:xfrm>
            <a:off x="10367493" y="123529"/>
            <a:ext cx="1600200" cy="1406525"/>
          </a:xfrm>
          <a:prstGeom prst="rect">
            <a:avLst/>
          </a:prstGeom>
          <a:solidFill>
            <a:schemeClr val="accent2">
              <a:lumMod val="20000"/>
              <a:lumOff val="80000"/>
            </a:schemeClr>
          </a:solidFill>
          <a:ln w="9525">
            <a:noFill/>
            <a:miter lim="800000"/>
            <a:headEnd/>
            <a:tailEnd/>
          </a:ln>
        </p:spPr>
      </p:pic>
    </p:spTree>
    <p:extLst>
      <p:ext uri="{BB962C8B-B14F-4D97-AF65-F5344CB8AC3E}">
        <p14:creationId xmlns:p14="http://schemas.microsoft.com/office/powerpoint/2010/main" val="8006408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Ban do TG 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78638"/>
          </a:xfrm>
          <a:prstGeom prst="rect">
            <a:avLst/>
          </a:prstGeom>
          <a:noFill/>
          <a:extLst>
            <a:ext uri="{909E8E84-426E-40DD-AFC4-6F175D3DCCD1}">
              <a14:hiddenFill xmlns:a14="http://schemas.microsoft.com/office/drawing/2010/main">
                <a:solidFill>
                  <a:srgbClr val="FFFFFF"/>
                </a:solidFill>
              </a14:hiddenFill>
            </a:ext>
          </a:extLst>
        </p:spPr>
      </p:pic>
      <p:sp>
        <p:nvSpPr>
          <p:cNvPr id="156675" name="Freeform 3"/>
          <p:cNvSpPr>
            <a:spLocks/>
          </p:cNvSpPr>
          <p:nvPr/>
        </p:nvSpPr>
        <p:spPr bwMode="auto">
          <a:xfrm>
            <a:off x="5530851" y="1912938"/>
            <a:ext cx="385763" cy="303212"/>
          </a:xfrm>
          <a:custGeom>
            <a:avLst/>
            <a:gdLst>
              <a:gd name="T0" fmla="*/ 44 w 243"/>
              <a:gd name="T1" fmla="*/ 42 h 191"/>
              <a:gd name="T2" fmla="*/ 68 w 243"/>
              <a:gd name="T3" fmla="*/ 5 h 191"/>
              <a:gd name="T4" fmla="*/ 196 w 243"/>
              <a:gd name="T5" fmla="*/ 0 h 191"/>
              <a:gd name="T6" fmla="*/ 224 w 243"/>
              <a:gd name="T7" fmla="*/ 7 h 191"/>
              <a:gd name="T8" fmla="*/ 224 w 243"/>
              <a:gd name="T9" fmla="*/ 43 h 191"/>
              <a:gd name="T10" fmla="*/ 231 w 243"/>
              <a:gd name="T11" fmla="*/ 70 h 191"/>
              <a:gd name="T12" fmla="*/ 201 w 243"/>
              <a:gd name="T13" fmla="*/ 89 h 191"/>
              <a:gd name="T14" fmla="*/ 176 w 243"/>
              <a:gd name="T15" fmla="*/ 158 h 191"/>
              <a:gd name="T16" fmla="*/ 142 w 243"/>
              <a:gd name="T17" fmla="*/ 191 h 191"/>
              <a:gd name="T18" fmla="*/ 68 w 243"/>
              <a:gd name="T19" fmla="*/ 191 h 191"/>
              <a:gd name="T20" fmla="*/ 40 w 243"/>
              <a:gd name="T21" fmla="*/ 99 h 191"/>
              <a:gd name="T22" fmla="*/ 24 w 243"/>
              <a:gd name="T23" fmla="*/ 43 h 191"/>
              <a:gd name="T24" fmla="*/ 44 w 243"/>
              <a:gd name="T25" fmla="*/ 4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6" name="Freeform 4"/>
          <p:cNvSpPr>
            <a:spLocks/>
          </p:cNvSpPr>
          <p:nvPr/>
        </p:nvSpPr>
        <p:spPr bwMode="auto">
          <a:xfrm>
            <a:off x="5354639" y="1962150"/>
            <a:ext cx="307975" cy="254000"/>
          </a:xfrm>
          <a:custGeom>
            <a:avLst/>
            <a:gdLst>
              <a:gd name="T0" fmla="*/ 123 w 194"/>
              <a:gd name="T1" fmla="*/ 0 h 160"/>
              <a:gd name="T2" fmla="*/ 65 w 194"/>
              <a:gd name="T3" fmla="*/ 120 h 160"/>
              <a:gd name="T4" fmla="*/ 153 w 194"/>
              <a:gd name="T5" fmla="*/ 160 h 160"/>
              <a:gd name="T6" fmla="*/ 147 w 194"/>
              <a:gd name="T7" fmla="*/ 52 h 160"/>
              <a:gd name="T8" fmla="*/ 123 w 194"/>
              <a:gd name="T9" fmla="*/ 0 h 160"/>
            </a:gdLst>
            <a:ahLst/>
            <a:cxnLst>
              <a:cxn ang="0">
                <a:pos x="T0" y="T1"/>
              </a:cxn>
              <a:cxn ang="0">
                <a:pos x="T2" y="T3"/>
              </a:cxn>
              <a:cxn ang="0">
                <a:pos x="T4" y="T5"/>
              </a:cxn>
              <a:cxn ang="0">
                <a:pos x="T6" y="T7"/>
              </a:cxn>
              <a:cxn ang="0">
                <a:pos x="T8" y="T9"/>
              </a:cxn>
            </a:cxnLst>
            <a:rect l="0" t="0" r="r" b="b"/>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7" name="Freeform 5"/>
          <p:cNvSpPr>
            <a:spLocks/>
          </p:cNvSpPr>
          <p:nvPr/>
        </p:nvSpPr>
        <p:spPr bwMode="auto">
          <a:xfrm>
            <a:off x="5821363" y="3524251"/>
            <a:ext cx="552450" cy="1419225"/>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5715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8" name="Rectangle 6"/>
          <p:cNvSpPr>
            <a:spLocks noChangeArrowheads="1"/>
          </p:cNvSpPr>
          <p:nvPr/>
        </p:nvSpPr>
        <p:spPr bwMode="auto">
          <a:xfrm>
            <a:off x="5181600" y="3657600"/>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Vịnh Ghi nê</a:t>
            </a:r>
          </a:p>
        </p:txBody>
      </p:sp>
      <p:sp>
        <p:nvSpPr>
          <p:cNvPr id="156679" name="Rectangle 7"/>
          <p:cNvSpPr>
            <a:spLocks noChangeArrowheads="1"/>
          </p:cNvSpPr>
          <p:nvPr/>
        </p:nvSpPr>
        <p:spPr bwMode="auto">
          <a:xfrm>
            <a:off x="5454650" y="4038600"/>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400" b="1">
                <a:solidFill>
                  <a:srgbClr val="000066"/>
                </a:solidFill>
              </a:rPr>
              <a:t>1487</a:t>
            </a:r>
          </a:p>
        </p:txBody>
      </p:sp>
      <p:sp>
        <p:nvSpPr>
          <p:cNvPr id="156680" name="Rectangle 8"/>
          <p:cNvSpPr>
            <a:spLocks noChangeArrowheads="1"/>
          </p:cNvSpPr>
          <p:nvPr/>
        </p:nvSpPr>
        <p:spPr bwMode="auto">
          <a:xfrm>
            <a:off x="5029200" y="1828800"/>
            <a:ext cx="609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latin typeface="Times New Roman" panose="02020603050405020304" pitchFamily="18" charset="0"/>
              </a:rPr>
              <a:t>BỒ</a:t>
            </a:r>
          </a:p>
          <a:p>
            <a:pPr algn="ctr" eaLnBrk="1" hangingPunct="1"/>
            <a:r>
              <a:rPr lang="en-US" sz="900" b="1">
                <a:latin typeface="Times New Roman" panose="02020603050405020304" pitchFamily="18" charset="0"/>
              </a:rPr>
              <a:t>       ĐÀO</a:t>
            </a:r>
          </a:p>
          <a:p>
            <a:pPr algn="ctr" eaLnBrk="1" hangingPunct="1"/>
            <a:r>
              <a:rPr lang="en-US" sz="900" b="1">
                <a:latin typeface="Times New Roman" panose="02020603050405020304" pitchFamily="18" charset="0"/>
              </a:rPr>
              <a:t>            NHA</a:t>
            </a:r>
          </a:p>
        </p:txBody>
      </p:sp>
      <p:grpSp>
        <p:nvGrpSpPr>
          <p:cNvPr id="156681" name="Group 9"/>
          <p:cNvGrpSpPr>
            <a:grpSpLocks/>
          </p:cNvGrpSpPr>
          <p:nvPr/>
        </p:nvGrpSpPr>
        <p:grpSpPr bwMode="auto">
          <a:xfrm>
            <a:off x="1676400" y="4572000"/>
            <a:ext cx="2057400" cy="2209800"/>
            <a:chOff x="96" y="2880"/>
            <a:chExt cx="1296" cy="1392"/>
          </a:xfrm>
        </p:grpSpPr>
        <p:sp>
          <p:nvSpPr>
            <p:cNvPr id="156682" name="Rectangle 10"/>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83" name="Rectangle 11"/>
            <p:cNvSpPr>
              <a:spLocks noChangeArrowheads="1"/>
            </p:cNvSpPr>
            <p:nvPr/>
          </p:nvSpPr>
          <p:spPr bwMode="auto">
            <a:xfrm>
              <a:off x="407" y="2880"/>
              <a:ext cx="36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u="sng"/>
                <a:t>Chú giải</a:t>
              </a:r>
            </a:p>
          </p:txBody>
        </p:sp>
        <p:sp>
          <p:nvSpPr>
            <p:cNvPr id="156684" name="Rectangle 12"/>
            <p:cNvSpPr>
              <a:spLocks noChangeArrowheads="1"/>
            </p:cNvSpPr>
            <p:nvPr/>
          </p:nvSpPr>
          <p:spPr bwMode="auto">
            <a:xfrm>
              <a:off x="206" y="3024"/>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Bồ Đào Nha</a:t>
              </a:r>
            </a:p>
          </p:txBody>
        </p:sp>
        <p:sp>
          <p:nvSpPr>
            <p:cNvPr id="156685" name="Line 13"/>
            <p:cNvSpPr>
              <a:spLocks noChangeShapeType="1"/>
            </p:cNvSpPr>
            <p:nvPr/>
          </p:nvSpPr>
          <p:spPr bwMode="auto">
            <a:xfrm>
              <a:off x="96" y="3312"/>
              <a:ext cx="156"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86" name="Line 14"/>
            <p:cNvSpPr>
              <a:spLocks noChangeShapeType="1"/>
            </p:cNvSpPr>
            <p:nvPr/>
          </p:nvSpPr>
          <p:spPr bwMode="auto">
            <a:xfrm>
              <a:off x="96" y="3504"/>
              <a:ext cx="156"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87" name="Rectangle 15"/>
            <p:cNvSpPr>
              <a:spLocks noChangeArrowheads="1"/>
            </p:cNvSpPr>
            <p:nvPr/>
          </p:nvSpPr>
          <p:spPr bwMode="auto">
            <a:xfrm>
              <a:off x="264" y="3264"/>
              <a:ext cx="77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Đi a xơ</a:t>
              </a:r>
            </a:p>
          </p:txBody>
        </p:sp>
        <p:sp>
          <p:nvSpPr>
            <p:cNvPr id="156688" name="Rectangle 16"/>
            <p:cNvSpPr>
              <a:spLocks noChangeArrowheads="1"/>
            </p:cNvSpPr>
            <p:nvPr/>
          </p:nvSpPr>
          <p:spPr bwMode="auto">
            <a:xfrm>
              <a:off x="303" y="3456"/>
              <a:ext cx="103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Vaxcô đơ Gama</a:t>
              </a:r>
            </a:p>
          </p:txBody>
        </p:sp>
        <p:sp>
          <p:nvSpPr>
            <p:cNvPr id="156689" name="Rectangle 17"/>
            <p:cNvSpPr>
              <a:spLocks noChangeArrowheads="1"/>
            </p:cNvSpPr>
            <p:nvPr/>
          </p:nvSpPr>
          <p:spPr bwMode="auto">
            <a:xfrm>
              <a:off x="200" y="3648"/>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Tây Ban Nha</a:t>
              </a:r>
            </a:p>
          </p:txBody>
        </p:sp>
        <p:grpSp>
          <p:nvGrpSpPr>
            <p:cNvPr id="156690" name="Group 18"/>
            <p:cNvGrpSpPr>
              <a:grpSpLocks/>
            </p:cNvGrpSpPr>
            <p:nvPr/>
          </p:nvGrpSpPr>
          <p:grpSpPr bwMode="auto">
            <a:xfrm>
              <a:off x="96" y="4080"/>
              <a:ext cx="1140" cy="96"/>
              <a:chOff x="96" y="3792"/>
              <a:chExt cx="1056" cy="96"/>
            </a:xfrm>
          </p:grpSpPr>
          <p:sp>
            <p:nvSpPr>
              <p:cNvPr id="156691" name="Line 19"/>
              <p:cNvSpPr>
                <a:spLocks noChangeShapeType="1"/>
              </p:cNvSpPr>
              <p:nvPr/>
            </p:nvSpPr>
            <p:spPr bwMode="auto">
              <a:xfrm>
                <a:off x="96" y="3840"/>
                <a:ext cx="144"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92" name="Rectangle 20"/>
              <p:cNvSpPr>
                <a:spLocks noChangeArrowheads="1"/>
              </p:cNvSpPr>
              <p:nvPr/>
            </p:nvSpPr>
            <p:spPr bwMode="auto">
              <a:xfrm>
                <a:off x="240" y="3792"/>
                <a:ext cx="91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F.Ma gien lan</a:t>
                </a:r>
              </a:p>
            </p:txBody>
          </p:sp>
        </p:grpSp>
        <p:sp>
          <p:nvSpPr>
            <p:cNvPr id="156693" name="Line 21"/>
            <p:cNvSpPr>
              <a:spLocks noChangeShapeType="1"/>
            </p:cNvSpPr>
            <p:nvPr/>
          </p:nvSpPr>
          <p:spPr bwMode="auto">
            <a:xfrm>
              <a:off x="96" y="3936"/>
              <a:ext cx="156" cy="0"/>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94" name="Rectangle 22"/>
            <p:cNvSpPr>
              <a:spLocks noChangeArrowheads="1"/>
            </p:cNvSpPr>
            <p:nvPr/>
          </p:nvSpPr>
          <p:spPr bwMode="auto">
            <a:xfrm>
              <a:off x="252" y="3888"/>
              <a:ext cx="98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C.Côlômbô</a:t>
              </a:r>
            </a:p>
          </p:txBody>
        </p:sp>
      </p:grpSp>
      <p:sp>
        <p:nvSpPr>
          <p:cNvPr id="156695" name="Rectangle 23"/>
          <p:cNvSpPr>
            <a:spLocks noChangeArrowheads="1"/>
          </p:cNvSpPr>
          <p:nvPr/>
        </p:nvSpPr>
        <p:spPr bwMode="auto">
          <a:xfrm>
            <a:off x="10439400" y="6648450"/>
            <a:ext cx="228600" cy="228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solidFill>
                  <a:srgbClr val="000099"/>
                </a:solidFill>
              </a:rPr>
              <a:t>3</a:t>
            </a:r>
          </a:p>
        </p:txBody>
      </p:sp>
      <p:grpSp>
        <p:nvGrpSpPr>
          <p:cNvPr id="156696" name="Group 24"/>
          <p:cNvGrpSpPr>
            <a:grpSpLocks/>
          </p:cNvGrpSpPr>
          <p:nvPr/>
        </p:nvGrpSpPr>
        <p:grpSpPr bwMode="auto">
          <a:xfrm>
            <a:off x="8382000" y="415926"/>
            <a:ext cx="2228850" cy="2708275"/>
            <a:chOff x="4272" y="262"/>
            <a:chExt cx="1452" cy="1799"/>
          </a:xfrm>
        </p:grpSpPr>
        <p:pic>
          <p:nvPicPr>
            <p:cNvPr id="156697" name="Picture 25" descr="Di a x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 y="262"/>
              <a:ext cx="1452" cy="1754"/>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156698" name="Rectangle 26"/>
            <p:cNvSpPr>
              <a:spLocks noChangeArrowheads="1"/>
            </p:cNvSpPr>
            <p:nvPr/>
          </p:nvSpPr>
          <p:spPr bwMode="auto">
            <a:xfrm>
              <a:off x="4683" y="1821"/>
              <a:ext cx="576" cy="24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b="1">
                  <a:solidFill>
                    <a:srgbClr val="FFFF00"/>
                  </a:solidFill>
                </a:rPr>
                <a:t>B.Đi a xơ</a:t>
              </a:r>
            </a:p>
          </p:txBody>
        </p:sp>
      </p:grpSp>
    </p:spTree>
    <p:extLst>
      <p:ext uri="{BB962C8B-B14F-4D97-AF65-F5344CB8AC3E}">
        <p14:creationId xmlns:p14="http://schemas.microsoft.com/office/powerpoint/2010/main" val="3620768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678"/>
                                        </p:tgtEl>
                                        <p:attrNameLst>
                                          <p:attrName>style.visibility</p:attrName>
                                        </p:attrNameLst>
                                      </p:cBhvr>
                                      <p:to>
                                        <p:strVal val="visible"/>
                                      </p:to>
                                    </p:set>
                                    <p:animEffect transition="in" filter="fade">
                                      <p:cBhvr>
                                        <p:cTn id="7" dur="1000"/>
                                        <p:tgtEl>
                                          <p:spTgt spid="156678"/>
                                        </p:tgtEl>
                                      </p:cBhvr>
                                    </p:animEffect>
                                  </p:childTnLst>
                                </p:cTn>
                              </p:par>
                              <p:par>
                                <p:cTn id="8" presetID="10" presetClass="entr" presetSubtype="0" fill="hold" nodeType="withEffect">
                                  <p:stCondLst>
                                    <p:cond delay="0"/>
                                  </p:stCondLst>
                                  <p:childTnLst>
                                    <p:set>
                                      <p:cBhvr>
                                        <p:cTn id="9" dur="1" fill="hold">
                                          <p:stCondLst>
                                            <p:cond delay="0"/>
                                          </p:stCondLst>
                                        </p:cTn>
                                        <p:tgtEl>
                                          <p:spTgt spid="156696"/>
                                        </p:tgtEl>
                                        <p:attrNameLst>
                                          <p:attrName>style.visibility</p:attrName>
                                        </p:attrNameLst>
                                      </p:cBhvr>
                                      <p:to>
                                        <p:strVal val="visible"/>
                                      </p:to>
                                    </p:set>
                                    <p:animEffect transition="in" filter="fade">
                                      <p:cBhvr>
                                        <p:cTn id="10" dur="500"/>
                                        <p:tgtEl>
                                          <p:spTgt spid="1566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680"/>
                                        </p:tgtEl>
                                        <p:attrNameLst>
                                          <p:attrName>style.visibility</p:attrName>
                                        </p:attrNameLst>
                                      </p:cBhvr>
                                      <p:to>
                                        <p:strVal val="visible"/>
                                      </p:to>
                                    </p:set>
                                    <p:animEffect transition="in" filter="fade">
                                      <p:cBhvr>
                                        <p:cTn id="13" dur="1000"/>
                                        <p:tgtEl>
                                          <p:spTgt spid="156680"/>
                                        </p:tgtEl>
                                      </p:cBhvr>
                                    </p:animEffect>
                                  </p:childTnLst>
                                </p:cTn>
                              </p:par>
                            </p:childTnLst>
                          </p:cTn>
                        </p:par>
                        <p:par>
                          <p:cTn id="14" fill="hold" nodeType="afterGroup">
                            <p:stCondLst>
                              <p:cond delay="1000"/>
                            </p:stCondLst>
                            <p:childTnLst>
                              <p:par>
                                <p:cTn id="15" presetID="22" presetClass="entr" presetSubtype="1" repeatCount="2000" fill="hold" grpId="0" nodeType="afterEffect">
                                  <p:stCondLst>
                                    <p:cond delay="0"/>
                                  </p:stCondLst>
                                  <p:childTnLst>
                                    <p:set>
                                      <p:cBhvr>
                                        <p:cTn id="16" dur="1" fill="hold">
                                          <p:stCondLst>
                                            <p:cond delay="0"/>
                                          </p:stCondLst>
                                        </p:cTn>
                                        <p:tgtEl>
                                          <p:spTgt spid="156677"/>
                                        </p:tgtEl>
                                        <p:attrNameLst>
                                          <p:attrName>style.visibility</p:attrName>
                                        </p:attrNameLst>
                                      </p:cBhvr>
                                      <p:to>
                                        <p:strVal val="visible"/>
                                      </p:to>
                                    </p:set>
                                    <p:animEffect transition="in" filter="wipe(up)">
                                      <p:cBhvr>
                                        <p:cTn id="17" dur="1000"/>
                                        <p:tgtEl>
                                          <p:spTgt spid="156677"/>
                                        </p:tgtEl>
                                      </p:cBhvr>
                                    </p:animEffect>
                                  </p:childTnLst>
                                </p:cTn>
                              </p:par>
                              <p:par>
                                <p:cTn id="18" presetID="10" presetClass="entr" presetSubtype="0" repeatCount="3000" fill="hold" grpId="0" nodeType="withEffect">
                                  <p:stCondLst>
                                    <p:cond delay="0"/>
                                  </p:stCondLst>
                                  <p:childTnLst>
                                    <p:set>
                                      <p:cBhvr>
                                        <p:cTn id="19" dur="1" fill="hold">
                                          <p:stCondLst>
                                            <p:cond delay="0"/>
                                          </p:stCondLst>
                                        </p:cTn>
                                        <p:tgtEl>
                                          <p:spTgt spid="156679"/>
                                        </p:tgtEl>
                                        <p:attrNameLst>
                                          <p:attrName>style.visibility</p:attrName>
                                        </p:attrNameLst>
                                      </p:cBhvr>
                                      <p:to>
                                        <p:strVal val="visible"/>
                                      </p:to>
                                    </p:set>
                                    <p:animEffect transition="in" filter="fade">
                                      <p:cBhvr>
                                        <p:cTn id="20" dur="500"/>
                                        <p:tgtEl>
                                          <p:spTgt spid="156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animBg="1"/>
      <p:bldP spid="156678" grpId="0"/>
      <p:bldP spid="156679" grpId="0" animBg="1"/>
      <p:bldP spid="1566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Ban do TG 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78638"/>
          </a:xfrm>
          <a:prstGeom prst="rect">
            <a:avLst/>
          </a:prstGeom>
          <a:noFill/>
          <a:extLst>
            <a:ext uri="{909E8E84-426E-40DD-AFC4-6F175D3DCCD1}">
              <a14:hiddenFill xmlns:a14="http://schemas.microsoft.com/office/drawing/2010/main">
                <a:solidFill>
                  <a:srgbClr val="FFFFFF"/>
                </a:solidFill>
              </a14:hiddenFill>
            </a:ext>
          </a:extLst>
        </p:spPr>
      </p:pic>
      <p:sp>
        <p:nvSpPr>
          <p:cNvPr id="159747" name="Freeform 3"/>
          <p:cNvSpPr>
            <a:spLocks/>
          </p:cNvSpPr>
          <p:nvPr/>
        </p:nvSpPr>
        <p:spPr bwMode="auto">
          <a:xfrm>
            <a:off x="3810001" y="2743201"/>
            <a:ext cx="1344613" cy="104775"/>
          </a:xfrm>
          <a:custGeom>
            <a:avLst/>
            <a:gdLst>
              <a:gd name="T0" fmla="*/ 0 w 846"/>
              <a:gd name="T1" fmla="*/ 66 h 66"/>
              <a:gd name="T2" fmla="*/ 18 w 846"/>
              <a:gd name="T3" fmla="*/ 51 h 66"/>
              <a:gd name="T4" fmla="*/ 90 w 846"/>
              <a:gd name="T5" fmla="*/ 51 h 66"/>
              <a:gd name="T6" fmla="*/ 161 w 846"/>
              <a:gd name="T7" fmla="*/ 29 h 66"/>
              <a:gd name="T8" fmla="*/ 206 w 846"/>
              <a:gd name="T9" fmla="*/ 11 h 66"/>
              <a:gd name="T10" fmla="*/ 298 w 846"/>
              <a:gd name="T11" fmla="*/ 4 h 66"/>
              <a:gd name="T12" fmla="*/ 464 w 846"/>
              <a:gd name="T13" fmla="*/ 33 h 66"/>
              <a:gd name="T14" fmla="*/ 504 w 846"/>
              <a:gd name="T15" fmla="*/ 40 h 66"/>
              <a:gd name="T16" fmla="*/ 555 w 846"/>
              <a:gd name="T17" fmla="*/ 40 h 66"/>
              <a:gd name="T18" fmla="*/ 846 w 846"/>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 h="66">
                <a:moveTo>
                  <a:pt x="0" y="66"/>
                </a:moveTo>
                <a:cubicBezTo>
                  <a:pt x="3" y="64"/>
                  <a:pt x="3" y="54"/>
                  <a:pt x="18" y="51"/>
                </a:cubicBezTo>
                <a:cubicBezTo>
                  <a:pt x="33" y="49"/>
                  <a:pt x="66" y="55"/>
                  <a:pt x="90" y="51"/>
                </a:cubicBezTo>
                <a:cubicBezTo>
                  <a:pt x="114" y="48"/>
                  <a:pt x="142" y="36"/>
                  <a:pt x="161" y="29"/>
                </a:cubicBezTo>
                <a:cubicBezTo>
                  <a:pt x="180" y="23"/>
                  <a:pt x="183" y="15"/>
                  <a:pt x="206" y="11"/>
                </a:cubicBezTo>
                <a:cubicBezTo>
                  <a:pt x="229" y="7"/>
                  <a:pt x="255" y="0"/>
                  <a:pt x="298" y="4"/>
                </a:cubicBezTo>
                <a:cubicBezTo>
                  <a:pt x="341" y="7"/>
                  <a:pt x="429" y="27"/>
                  <a:pt x="464" y="33"/>
                </a:cubicBezTo>
                <a:cubicBezTo>
                  <a:pt x="498" y="39"/>
                  <a:pt x="489" y="39"/>
                  <a:pt x="504" y="40"/>
                </a:cubicBezTo>
                <a:cubicBezTo>
                  <a:pt x="519" y="42"/>
                  <a:pt x="498" y="47"/>
                  <a:pt x="555" y="40"/>
                </a:cubicBezTo>
                <a:cubicBezTo>
                  <a:pt x="612" y="33"/>
                  <a:pt x="786" y="8"/>
                  <a:pt x="846" y="0"/>
                </a:cubicBezTo>
              </a:path>
            </a:pathLst>
          </a:custGeom>
          <a:noFill/>
          <a:ln w="57150" cmpd="sng">
            <a:solidFill>
              <a:srgbClr val="9933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48" name="Freeform 4"/>
          <p:cNvSpPr>
            <a:spLocks/>
          </p:cNvSpPr>
          <p:nvPr/>
        </p:nvSpPr>
        <p:spPr bwMode="auto">
          <a:xfrm>
            <a:off x="5257800" y="2228851"/>
            <a:ext cx="450850" cy="512763"/>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5715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49" name="Rectangle 5"/>
          <p:cNvSpPr>
            <a:spLocks noChangeArrowheads="1"/>
          </p:cNvSpPr>
          <p:nvPr/>
        </p:nvSpPr>
        <p:spPr bwMode="auto">
          <a:xfrm>
            <a:off x="4648200" y="2590800"/>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QĐ. Canari</a:t>
            </a:r>
          </a:p>
        </p:txBody>
      </p:sp>
      <p:sp>
        <p:nvSpPr>
          <p:cNvPr id="159750" name="Rectangle 6"/>
          <p:cNvSpPr>
            <a:spLocks noChangeArrowheads="1"/>
          </p:cNvSpPr>
          <p:nvPr/>
        </p:nvSpPr>
        <p:spPr bwMode="auto">
          <a:xfrm>
            <a:off x="3048000" y="2590800"/>
            <a:ext cx="914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Đ.Xan xanvano</a:t>
            </a:r>
          </a:p>
        </p:txBody>
      </p:sp>
      <p:sp>
        <p:nvSpPr>
          <p:cNvPr id="159751" name="Rectangle 7"/>
          <p:cNvSpPr>
            <a:spLocks noChangeArrowheads="1"/>
          </p:cNvSpPr>
          <p:nvPr/>
        </p:nvSpPr>
        <p:spPr bwMode="auto">
          <a:xfrm>
            <a:off x="4876800" y="2362200"/>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400" b="1">
                <a:solidFill>
                  <a:srgbClr val="800000"/>
                </a:solidFill>
              </a:rPr>
              <a:t>1492</a:t>
            </a:r>
          </a:p>
        </p:txBody>
      </p:sp>
      <p:sp>
        <p:nvSpPr>
          <p:cNvPr id="159752" name="Freeform 8"/>
          <p:cNvSpPr>
            <a:spLocks/>
          </p:cNvSpPr>
          <p:nvPr/>
        </p:nvSpPr>
        <p:spPr bwMode="auto">
          <a:xfrm>
            <a:off x="5530851" y="1912938"/>
            <a:ext cx="385763" cy="303212"/>
          </a:xfrm>
          <a:custGeom>
            <a:avLst/>
            <a:gdLst>
              <a:gd name="T0" fmla="*/ 44 w 243"/>
              <a:gd name="T1" fmla="*/ 42 h 191"/>
              <a:gd name="T2" fmla="*/ 68 w 243"/>
              <a:gd name="T3" fmla="*/ 5 h 191"/>
              <a:gd name="T4" fmla="*/ 196 w 243"/>
              <a:gd name="T5" fmla="*/ 0 h 191"/>
              <a:gd name="T6" fmla="*/ 224 w 243"/>
              <a:gd name="T7" fmla="*/ 7 h 191"/>
              <a:gd name="T8" fmla="*/ 224 w 243"/>
              <a:gd name="T9" fmla="*/ 43 h 191"/>
              <a:gd name="T10" fmla="*/ 231 w 243"/>
              <a:gd name="T11" fmla="*/ 70 h 191"/>
              <a:gd name="T12" fmla="*/ 201 w 243"/>
              <a:gd name="T13" fmla="*/ 89 h 191"/>
              <a:gd name="T14" fmla="*/ 176 w 243"/>
              <a:gd name="T15" fmla="*/ 158 h 191"/>
              <a:gd name="T16" fmla="*/ 142 w 243"/>
              <a:gd name="T17" fmla="*/ 191 h 191"/>
              <a:gd name="T18" fmla="*/ 68 w 243"/>
              <a:gd name="T19" fmla="*/ 191 h 191"/>
              <a:gd name="T20" fmla="*/ 40 w 243"/>
              <a:gd name="T21" fmla="*/ 99 h 191"/>
              <a:gd name="T22" fmla="*/ 24 w 243"/>
              <a:gd name="T23" fmla="*/ 43 h 191"/>
              <a:gd name="T24" fmla="*/ 44 w 243"/>
              <a:gd name="T25" fmla="*/ 4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3" name="Freeform 9"/>
          <p:cNvSpPr>
            <a:spLocks/>
          </p:cNvSpPr>
          <p:nvPr/>
        </p:nvSpPr>
        <p:spPr bwMode="auto">
          <a:xfrm>
            <a:off x="5354639" y="1962150"/>
            <a:ext cx="307975" cy="254000"/>
          </a:xfrm>
          <a:custGeom>
            <a:avLst/>
            <a:gdLst>
              <a:gd name="T0" fmla="*/ 123 w 194"/>
              <a:gd name="T1" fmla="*/ 0 h 160"/>
              <a:gd name="T2" fmla="*/ 65 w 194"/>
              <a:gd name="T3" fmla="*/ 120 h 160"/>
              <a:gd name="T4" fmla="*/ 153 w 194"/>
              <a:gd name="T5" fmla="*/ 160 h 160"/>
              <a:gd name="T6" fmla="*/ 147 w 194"/>
              <a:gd name="T7" fmla="*/ 52 h 160"/>
              <a:gd name="T8" fmla="*/ 123 w 194"/>
              <a:gd name="T9" fmla="*/ 0 h 160"/>
            </a:gdLst>
            <a:ahLst/>
            <a:cxnLst>
              <a:cxn ang="0">
                <a:pos x="T0" y="T1"/>
              </a:cxn>
              <a:cxn ang="0">
                <a:pos x="T2" y="T3"/>
              </a:cxn>
              <a:cxn ang="0">
                <a:pos x="T4" y="T5"/>
              </a:cxn>
              <a:cxn ang="0">
                <a:pos x="T6" y="T7"/>
              </a:cxn>
              <a:cxn ang="0">
                <a:pos x="T8" y="T9"/>
              </a:cxn>
            </a:cxnLst>
            <a:rect l="0" t="0" r="r" b="b"/>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4" name="Rectangle 10"/>
          <p:cNvSpPr>
            <a:spLocks noChangeArrowheads="1"/>
          </p:cNvSpPr>
          <p:nvPr/>
        </p:nvSpPr>
        <p:spPr bwMode="auto">
          <a:xfrm>
            <a:off x="5378450" y="16764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TÂY</a:t>
            </a:r>
          </a:p>
          <a:p>
            <a:pPr algn="ctr" eaLnBrk="1" hangingPunct="1"/>
            <a:r>
              <a:rPr lang="en-US" sz="1000" b="1">
                <a:latin typeface="Times New Roman" panose="02020603050405020304" pitchFamily="18" charset="0"/>
              </a:rPr>
              <a:t>        BAN </a:t>
            </a:r>
          </a:p>
          <a:p>
            <a:pPr algn="ctr" eaLnBrk="1" hangingPunct="1"/>
            <a:r>
              <a:rPr lang="en-US" sz="1000" b="1">
                <a:latin typeface="Times New Roman" panose="02020603050405020304" pitchFamily="18" charset="0"/>
              </a:rPr>
              <a:t>               NHA</a:t>
            </a:r>
          </a:p>
        </p:txBody>
      </p:sp>
      <p:grpSp>
        <p:nvGrpSpPr>
          <p:cNvPr id="159755" name="Group 11"/>
          <p:cNvGrpSpPr>
            <a:grpSpLocks/>
          </p:cNvGrpSpPr>
          <p:nvPr/>
        </p:nvGrpSpPr>
        <p:grpSpPr bwMode="auto">
          <a:xfrm>
            <a:off x="1676400" y="4572000"/>
            <a:ext cx="2057400" cy="2209800"/>
            <a:chOff x="96" y="2880"/>
            <a:chExt cx="1296" cy="1392"/>
          </a:xfrm>
        </p:grpSpPr>
        <p:sp>
          <p:nvSpPr>
            <p:cNvPr id="159756" name="Rectangle 12"/>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757" name="Rectangle 13"/>
            <p:cNvSpPr>
              <a:spLocks noChangeArrowheads="1"/>
            </p:cNvSpPr>
            <p:nvPr/>
          </p:nvSpPr>
          <p:spPr bwMode="auto">
            <a:xfrm>
              <a:off x="407" y="2880"/>
              <a:ext cx="36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u="sng"/>
                <a:t>Chú giải</a:t>
              </a:r>
            </a:p>
          </p:txBody>
        </p:sp>
        <p:sp>
          <p:nvSpPr>
            <p:cNvPr id="159758" name="Rectangle 14"/>
            <p:cNvSpPr>
              <a:spLocks noChangeArrowheads="1"/>
            </p:cNvSpPr>
            <p:nvPr/>
          </p:nvSpPr>
          <p:spPr bwMode="auto">
            <a:xfrm>
              <a:off x="206" y="3024"/>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Bồ Đào Nha</a:t>
              </a:r>
            </a:p>
          </p:txBody>
        </p:sp>
        <p:sp>
          <p:nvSpPr>
            <p:cNvPr id="159759" name="Line 15"/>
            <p:cNvSpPr>
              <a:spLocks noChangeShapeType="1"/>
            </p:cNvSpPr>
            <p:nvPr/>
          </p:nvSpPr>
          <p:spPr bwMode="auto">
            <a:xfrm>
              <a:off x="96" y="3312"/>
              <a:ext cx="156"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0" name="Line 16"/>
            <p:cNvSpPr>
              <a:spLocks noChangeShapeType="1"/>
            </p:cNvSpPr>
            <p:nvPr/>
          </p:nvSpPr>
          <p:spPr bwMode="auto">
            <a:xfrm>
              <a:off x="96" y="3504"/>
              <a:ext cx="156"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1" name="Rectangle 17"/>
            <p:cNvSpPr>
              <a:spLocks noChangeArrowheads="1"/>
            </p:cNvSpPr>
            <p:nvPr/>
          </p:nvSpPr>
          <p:spPr bwMode="auto">
            <a:xfrm>
              <a:off x="264" y="3264"/>
              <a:ext cx="77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Đi a xơ</a:t>
              </a:r>
            </a:p>
          </p:txBody>
        </p:sp>
        <p:sp>
          <p:nvSpPr>
            <p:cNvPr id="159762" name="Rectangle 18"/>
            <p:cNvSpPr>
              <a:spLocks noChangeArrowheads="1"/>
            </p:cNvSpPr>
            <p:nvPr/>
          </p:nvSpPr>
          <p:spPr bwMode="auto">
            <a:xfrm>
              <a:off x="303" y="3456"/>
              <a:ext cx="103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Vaxcô đơ Gama</a:t>
              </a:r>
            </a:p>
          </p:txBody>
        </p:sp>
        <p:sp>
          <p:nvSpPr>
            <p:cNvPr id="159763" name="Rectangle 19"/>
            <p:cNvSpPr>
              <a:spLocks noChangeArrowheads="1"/>
            </p:cNvSpPr>
            <p:nvPr/>
          </p:nvSpPr>
          <p:spPr bwMode="auto">
            <a:xfrm>
              <a:off x="200" y="3648"/>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Tây Ban Nha</a:t>
              </a:r>
            </a:p>
          </p:txBody>
        </p:sp>
        <p:grpSp>
          <p:nvGrpSpPr>
            <p:cNvPr id="159764" name="Group 20"/>
            <p:cNvGrpSpPr>
              <a:grpSpLocks/>
            </p:cNvGrpSpPr>
            <p:nvPr/>
          </p:nvGrpSpPr>
          <p:grpSpPr bwMode="auto">
            <a:xfrm>
              <a:off x="96" y="4080"/>
              <a:ext cx="1140" cy="96"/>
              <a:chOff x="96" y="3792"/>
              <a:chExt cx="1056" cy="96"/>
            </a:xfrm>
          </p:grpSpPr>
          <p:sp>
            <p:nvSpPr>
              <p:cNvPr id="159765" name="Line 21"/>
              <p:cNvSpPr>
                <a:spLocks noChangeShapeType="1"/>
              </p:cNvSpPr>
              <p:nvPr/>
            </p:nvSpPr>
            <p:spPr bwMode="auto">
              <a:xfrm>
                <a:off x="96" y="3840"/>
                <a:ext cx="144"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6" name="Rectangle 22"/>
              <p:cNvSpPr>
                <a:spLocks noChangeArrowheads="1"/>
              </p:cNvSpPr>
              <p:nvPr/>
            </p:nvSpPr>
            <p:spPr bwMode="auto">
              <a:xfrm>
                <a:off x="240" y="3792"/>
                <a:ext cx="91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F.Ma gien lan</a:t>
                </a:r>
              </a:p>
            </p:txBody>
          </p:sp>
        </p:grpSp>
        <p:sp>
          <p:nvSpPr>
            <p:cNvPr id="159767" name="Line 23"/>
            <p:cNvSpPr>
              <a:spLocks noChangeShapeType="1"/>
            </p:cNvSpPr>
            <p:nvPr/>
          </p:nvSpPr>
          <p:spPr bwMode="auto">
            <a:xfrm>
              <a:off x="96" y="3936"/>
              <a:ext cx="156" cy="0"/>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68" name="Rectangle 24"/>
            <p:cNvSpPr>
              <a:spLocks noChangeArrowheads="1"/>
            </p:cNvSpPr>
            <p:nvPr/>
          </p:nvSpPr>
          <p:spPr bwMode="auto">
            <a:xfrm>
              <a:off x="252" y="3888"/>
              <a:ext cx="98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C.Côlômbô</a:t>
              </a:r>
            </a:p>
          </p:txBody>
        </p:sp>
      </p:grpSp>
      <p:grpSp>
        <p:nvGrpSpPr>
          <p:cNvPr id="159769" name="Group 25"/>
          <p:cNvGrpSpPr>
            <a:grpSpLocks/>
          </p:cNvGrpSpPr>
          <p:nvPr/>
        </p:nvGrpSpPr>
        <p:grpSpPr bwMode="auto">
          <a:xfrm>
            <a:off x="8610601" y="457200"/>
            <a:ext cx="1973263" cy="2495550"/>
            <a:chOff x="4464" y="288"/>
            <a:chExt cx="1243" cy="1572"/>
          </a:xfrm>
        </p:grpSpPr>
        <p:pic>
          <p:nvPicPr>
            <p:cNvPr id="159770" name="Picture 26" descr="colomb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288"/>
              <a:ext cx="1243" cy="1548"/>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59771" name="Rectangle 27"/>
            <p:cNvSpPr>
              <a:spLocks noChangeArrowheads="1"/>
            </p:cNvSpPr>
            <p:nvPr/>
          </p:nvSpPr>
          <p:spPr bwMode="auto">
            <a:xfrm>
              <a:off x="4578" y="1668"/>
              <a:ext cx="1056" cy="19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b="1">
                  <a:solidFill>
                    <a:schemeClr val="bg1"/>
                  </a:solidFill>
                </a:rPr>
                <a:t>C. Côlômbô</a:t>
              </a:r>
            </a:p>
          </p:txBody>
        </p:sp>
      </p:grpSp>
      <p:grpSp>
        <p:nvGrpSpPr>
          <p:cNvPr id="159772" name="Group 28"/>
          <p:cNvGrpSpPr>
            <a:grpSpLocks/>
          </p:cNvGrpSpPr>
          <p:nvPr/>
        </p:nvGrpSpPr>
        <p:grpSpPr bwMode="auto">
          <a:xfrm>
            <a:off x="6430963" y="3584575"/>
            <a:ext cx="4165600" cy="3048000"/>
            <a:chOff x="3090" y="2258"/>
            <a:chExt cx="2624" cy="1920"/>
          </a:xfrm>
        </p:grpSpPr>
        <p:sp>
          <p:nvSpPr>
            <p:cNvPr id="159773" name="AutoShape 29"/>
            <p:cNvSpPr>
              <a:spLocks noChangeArrowheads="1"/>
            </p:cNvSpPr>
            <p:nvPr/>
          </p:nvSpPr>
          <p:spPr bwMode="auto">
            <a:xfrm>
              <a:off x="3090" y="2258"/>
              <a:ext cx="2624" cy="1920"/>
            </a:xfrm>
            <a:prstGeom prst="wedgeRectCallout">
              <a:avLst>
                <a:gd name="adj1" fmla="val -113949"/>
                <a:gd name="adj2" fmla="val -74898"/>
              </a:avLst>
            </a:prstGeom>
            <a:solidFill>
              <a:srgbClr val="00CCFF">
                <a:alpha val="61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p>
          </p:txBody>
        </p:sp>
        <p:pic>
          <p:nvPicPr>
            <p:cNvPr id="159774" name="Picture 30" descr="Columbo phat hien Chau 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 y="2280"/>
              <a:ext cx="2589" cy="1870"/>
            </a:xfrm>
            <a:prstGeom prst="rect">
              <a:avLst/>
            </a:prstGeom>
            <a:noFill/>
            <a:extLst>
              <a:ext uri="{909E8E84-426E-40DD-AFC4-6F175D3DCCD1}">
                <a14:hiddenFill xmlns:a14="http://schemas.microsoft.com/office/drawing/2010/main">
                  <a:solidFill>
                    <a:srgbClr val="FFFFFF"/>
                  </a:solidFill>
                </a14:hiddenFill>
              </a:ext>
            </a:extLst>
          </p:spPr>
        </p:pic>
      </p:grpSp>
      <p:sp>
        <p:nvSpPr>
          <p:cNvPr id="159775" name="Rectangle 31"/>
          <p:cNvSpPr>
            <a:spLocks noChangeArrowheads="1"/>
          </p:cNvSpPr>
          <p:nvPr/>
        </p:nvSpPr>
        <p:spPr bwMode="auto">
          <a:xfrm>
            <a:off x="10439400" y="6648450"/>
            <a:ext cx="228600" cy="228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solidFill>
                  <a:srgbClr val="000099"/>
                </a:solidFill>
              </a:rPr>
              <a:t>4</a:t>
            </a:r>
          </a:p>
        </p:txBody>
      </p:sp>
    </p:spTree>
    <p:extLst>
      <p:ext uri="{BB962C8B-B14F-4D97-AF65-F5344CB8AC3E}">
        <p14:creationId xmlns:p14="http://schemas.microsoft.com/office/powerpoint/2010/main" val="2996044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4"/>
                                        </p:tgtEl>
                                        <p:attrNameLst>
                                          <p:attrName>style.visibility</p:attrName>
                                        </p:attrNameLst>
                                      </p:cBhvr>
                                      <p:to>
                                        <p:strVal val="visible"/>
                                      </p:to>
                                    </p:set>
                                    <p:animEffect transition="in" filter="fade">
                                      <p:cBhvr>
                                        <p:cTn id="7" dur="1000"/>
                                        <p:tgtEl>
                                          <p:spTgt spid="159754"/>
                                        </p:tgtEl>
                                      </p:cBhvr>
                                    </p:animEffect>
                                  </p:childTnLst>
                                </p:cTn>
                              </p:par>
                              <p:par>
                                <p:cTn id="8" presetID="10" presetClass="entr" presetSubtype="0" fill="hold" nodeType="withEffect">
                                  <p:stCondLst>
                                    <p:cond delay="0"/>
                                  </p:stCondLst>
                                  <p:childTnLst>
                                    <p:set>
                                      <p:cBhvr>
                                        <p:cTn id="9" dur="1" fill="hold">
                                          <p:stCondLst>
                                            <p:cond delay="0"/>
                                          </p:stCondLst>
                                        </p:cTn>
                                        <p:tgtEl>
                                          <p:spTgt spid="159769"/>
                                        </p:tgtEl>
                                        <p:attrNameLst>
                                          <p:attrName>style.visibility</p:attrName>
                                        </p:attrNameLst>
                                      </p:cBhvr>
                                      <p:to>
                                        <p:strVal val="visible"/>
                                      </p:to>
                                    </p:set>
                                    <p:animEffect transition="in" filter="fade">
                                      <p:cBhvr>
                                        <p:cTn id="10" dur="500"/>
                                        <p:tgtEl>
                                          <p:spTgt spid="159769"/>
                                        </p:tgtEl>
                                      </p:cBhvr>
                                    </p:animEffect>
                                  </p:childTnLst>
                                </p:cTn>
                              </p:par>
                            </p:childTnLst>
                          </p:cTn>
                        </p:par>
                        <p:par>
                          <p:cTn id="11" fill="hold" nodeType="afterGroup">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159748"/>
                                        </p:tgtEl>
                                        <p:attrNameLst>
                                          <p:attrName>style.visibility</p:attrName>
                                        </p:attrNameLst>
                                      </p:cBhvr>
                                      <p:to>
                                        <p:strVal val="visible"/>
                                      </p:to>
                                    </p:set>
                                    <p:animEffect transition="in" filter="wipe(right)">
                                      <p:cBhvr>
                                        <p:cTn id="14" dur="500"/>
                                        <p:tgtEl>
                                          <p:spTgt spid="159748"/>
                                        </p:tgtEl>
                                      </p:cBhvr>
                                    </p:animEffect>
                                  </p:childTnLst>
                                </p:cTn>
                              </p:par>
                              <p:par>
                                <p:cTn id="15" presetID="10" presetClass="entr" presetSubtype="0" repeatCount="3000" fill="hold" grpId="0" nodeType="withEffect">
                                  <p:stCondLst>
                                    <p:cond delay="0"/>
                                  </p:stCondLst>
                                  <p:childTnLst>
                                    <p:set>
                                      <p:cBhvr>
                                        <p:cTn id="16" dur="1" fill="hold">
                                          <p:stCondLst>
                                            <p:cond delay="0"/>
                                          </p:stCondLst>
                                        </p:cTn>
                                        <p:tgtEl>
                                          <p:spTgt spid="159751"/>
                                        </p:tgtEl>
                                        <p:attrNameLst>
                                          <p:attrName>style.visibility</p:attrName>
                                        </p:attrNameLst>
                                      </p:cBhvr>
                                      <p:to>
                                        <p:strVal val="visible"/>
                                      </p:to>
                                    </p:set>
                                    <p:animEffect transition="in" filter="fade">
                                      <p:cBhvr>
                                        <p:cTn id="17" dur="500"/>
                                        <p:tgtEl>
                                          <p:spTgt spid="159751"/>
                                        </p:tgtEl>
                                      </p:cBhvr>
                                    </p:animEffect>
                                  </p:childTnLst>
                                </p:cTn>
                              </p:par>
                            </p:childTnLst>
                          </p:cTn>
                        </p:par>
                        <p:par>
                          <p:cTn id="18" fill="hold" nodeType="afterGroup">
                            <p:stCondLst>
                              <p:cond delay="2500"/>
                            </p:stCondLst>
                            <p:childTnLst>
                              <p:par>
                                <p:cTn id="19" presetID="10" presetClass="entr" presetSubtype="0" repeatCount="2000" fill="hold" grpId="0" nodeType="afterEffect">
                                  <p:stCondLst>
                                    <p:cond delay="0"/>
                                  </p:stCondLst>
                                  <p:childTnLst>
                                    <p:set>
                                      <p:cBhvr>
                                        <p:cTn id="20" dur="1" fill="hold">
                                          <p:stCondLst>
                                            <p:cond delay="0"/>
                                          </p:stCondLst>
                                        </p:cTn>
                                        <p:tgtEl>
                                          <p:spTgt spid="159749"/>
                                        </p:tgtEl>
                                        <p:attrNameLst>
                                          <p:attrName>style.visibility</p:attrName>
                                        </p:attrNameLst>
                                      </p:cBhvr>
                                      <p:to>
                                        <p:strVal val="visible"/>
                                      </p:to>
                                    </p:set>
                                    <p:animEffect transition="in" filter="fade">
                                      <p:cBhvr>
                                        <p:cTn id="21" dur="1000"/>
                                        <p:tgtEl>
                                          <p:spTgt spid="159749"/>
                                        </p:tgtEl>
                                      </p:cBhvr>
                                    </p:animEffect>
                                  </p:childTnLst>
                                </p:cTn>
                              </p:par>
                            </p:childTnLst>
                          </p:cTn>
                        </p:par>
                        <p:par>
                          <p:cTn id="22" fill="hold" nodeType="afterGroup">
                            <p:stCondLst>
                              <p:cond delay="4500"/>
                            </p:stCondLst>
                            <p:childTnLst>
                              <p:par>
                                <p:cTn id="23" presetID="22" presetClass="entr" presetSubtype="2" fill="hold" grpId="0" nodeType="afterEffect">
                                  <p:stCondLst>
                                    <p:cond delay="0"/>
                                  </p:stCondLst>
                                  <p:childTnLst>
                                    <p:set>
                                      <p:cBhvr>
                                        <p:cTn id="24" dur="1" fill="hold">
                                          <p:stCondLst>
                                            <p:cond delay="0"/>
                                          </p:stCondLst>
                                        </p:cTn>
                                        <p:tgtEl>
                                          <p:spTgt spid="159747"/>
                                        </p:tgtEl>
                                        <p:attrNameLst>
                                          <p:attrName>style.visibility</p:attrName>
                                        </p:attrNameLst>
                                      </p:cBhvr>
                                      <p:to>
                                        <p:strVal val="visible"/>
                                      </p:to>
                                    </p:set>
                                    <p:animEffect transition="in" filter="wipe(right)">
                                      <p:cBhvr>
                                        <p:cTn id="25" dur="500"/>
                                        <p:tgtEl>
                                          <p:spTgt spid="159747"/>
                                        </p:tgtEl>
                                      </p:cBhvr>
                                    </p:animEffect>
                                  </p:childTnLst>
                                </p:cTn>
                              </p:par>
                            </p:childTnLst>
                          </p:cTn>
                        </p:par>
                        <p:par>
                          <p:cTn id="26" fill="hold" nodeType="afterGroup">
                            <p:stCondLst>
                              <p:cond delay="5000"/>
                            </p:stCondLst>
                            <p:childTnLst>
                              <p:par>
                                <p:cTn id="27" presetID="10" presetClass="entr" presetSubtype="0" repeatCount="2000" fill="hold" grpId="0" nodeType="afterEffect">
                                  <p:stCondLst>
                                    <p:cond delay="0"/>
                                  </p:stCondLst>
                                  <p:childTnLst>
                                    <p:set>
                                      <p:cBhvr>
                                        <p:cTn id="28" dur="1" fill="hold">
                                          <p:stCondLst>
                                            <p:cond delay="0"/>
                                          </p:stCondLst>
                                        </p:cTn>
                                        <p:tgtEl>
                                          <p:spTgt spid="159750"/>
                                        </p:tgtEl>
                                        <p:attrNameLst>
                                          <p:attrName>style.visibility</p:attrName>
                                        </p:attrNameLst>
                                      </p:cBhvr>
                                      <p:to>
                                        <p:strVal val="visible"/>
                                      </p:to>
                                    </p:set>
                                    <p:animEffect transition="in" filter="fade">
                                      <p:cBhvr>
                                        <p:cTn id="29" dur="1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974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59772"/>
                                        </p:tgtEl>
                                        <p:attrNameLst>
                                          <p:attrName>style.visibility</p:attrName>
                                        </p:attrNameLst>
                                      </p:cBhvr>
                                      <p:to>
                                        <p:strVal val="visible"/>
                                      </p:to>
                                    </p:set>
                                    <p:animEffect transition="in" filter="wipe(left)">
                                      <p:cBhvr>
                                        <p:cTn id="35" dur="500"/>
                                        <p:tgtEl>
                                          <p:spTgt spid="159772"/>
                                        </p:tgtEl>
                                      </p:cBhvr>
                                    </p:animEffect>
                                  </p:childTnLst>
                                  <p:subTnLst>
                                    <p:set>
                                      <p:cBhvr override="childStyle">
                                        <p:cTn dur="1" fill="hold" display="0" masterRel="nextClick" afterEffect="1"/>
                                        <p:tgtEl>
                                          <p:spTgt spid="159772"/>
                                        </p:tgtEl>
                                        <p:attrNameLst>
                                          <p:attrName>style.visibility</p:attrName>
                                        </p:attrNameLst>
                                      </p:cBhvr>
                                      <p:to>
                                        <p:strVal val="hidden"/>
                                      </p:to>
                                    </p:set>
                                  </p:subTnLst>
                                </p:cTn>
                              </p:par>
                            </p:childTnLst>
                          </p:cTn>
                        </p:par>
                      </p:childTnLst>
                    </p:cTn>
                  </p:par>
                </p:childTnLst>
              </p:cTn>
              <p:nextCondLst>
                <p:cond evt="onClick" delay="0">
                  <p:tgtEl>
                    <p:spTgt spid="159747"/>
                  </p:tgtEl>
                </p:cond>
              </p:nextCondLst>
            </p:seq>
          </p:childTnLst>
        </p:cTn>
      </p:par>
    </p:tnLst>
    <p:bldLst>
      <p:bldP spid="159747" grpId="0" animBg="1"/>
      <p:bldP spid="159748" grpId="0" animBg="1"/>
      <p:bldP spid="159749" grpId="0"/>
      <p:bldP spid="159750" grpId="0"/>
      <p:bldP spid="159751" grpId="0" animBg="1"/>
      <p:bldP spid="1597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Ban do TG 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78638"/>
          </a:xfrm>
          <a:prstGeom prst="rect">
            <a:avLst/>
          </a:prstGeom>
          <a:noFill/>
          <a:extLst>
            <a:ext uri="{909E8E84-426E-40DD-AFC4-6F175D3DCCD1}">
              <a14:hiddenFill xmlns:a14="http://schemas.microsoft.com/office/drawing/2010/main">
                <a:solidFill>
                  <a:srgbClr val="FFFFFF"/>
                </a:solidFill>
              </a14:hiddenFill>
            </a:ext>
          </a:extLst>
        </p:spPr>
      </p:pic>
      <p:sp>
        <p:nvSpPr>
          <p:cNvPr id="161795" name="Freeform 3"/>
          <p:cNvSpPr>
            <a:spLocks/>
          </p:cNvSpPr>
          <p:nvPr/>
        </p:nvSpPr>
        <p:spPr bwMode="auto">
          <a:xfrm>
            <a:off x="6477001" y="3990976"/>
            <a:ext cx="576263" cy="1038225"/>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5715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6" name="Freeform 4"/>
          <p:cNvSpPr>
            <a:spLocks/>
          </p:cNvSpPr>
          <p:nvPr/>
        </p:nvSpPr>
        <p:spPr bwMode="auto">
          <a:xfrm>
            <a:off x="7059614" y="3276601"/>
            <a:ext cx="827087" cy="67151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5715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7" name="Freeform 5"/>
          <p:cNvSpPr>
            <a:spLocks/>
          </p:cNvSpPr>
          <p:nvPr/>
        </p:nvSpPr>
        <p:spPr bwMode="auto">
          <a:xfrm>
            <a:off x="7289800" y="3186114"/>
            <a:ext cx="584200" cy="18573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5715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8" name="Freeform 6"/>
          <p:cNvSpPr>
            <a:spLocks/>
          </p:cNvSpPr>
          <p:nvPr/>
        </p:nvSpPr>
        <p:spPr bwMode="auto">
          <a:xfrm>
            <a:off x="5359400" y="2222500"/>
            <a:ext cx="196850" cy="520700"/>
          </a:xfrm>
          <a:custGeom>
            <a:avLst/>
            <a:gdLst>
              <a:gd name="T0" fmla="*/ 124 w 124"/>
              <a:gd name="T1" fmla="*/ 0 h 328"/>
              <a:gd name="T2" fmla="*/ 76 w 124"/>
              <a:gd name="T3" fmla="*/ 148 h 328"/>
              <a:gd name="T4" fmla="*/ 0 w 124"/>
              <a:gd name="T5" fmla="*/ 328 h 328"/>
            </a:gdLst>
            <a:ahLst/>
            <a:cxnLst>
              <a:cxn ang="0">
                <a:pos x="T0" y="T1"/>
              </a:cxn>
              <a:cxn ang="0">
                <a:pos x="T2" y="T3"/>
              </a:cxn>
              <a:cxn ang="0">
                <a:pos x="T4" y="T5"/>
              </a:cxn>
            </a:cxnLst>
            <a:rect l="0" t="0" r="r" b="b"/>
            <a:pathLst>
              <a:path w="124" h="328">
                <a:moveTo>
                  <a:pt x="124" y="0"/>
                </a:moveTo>
                <a:cubicBezTo>
                  <a:pt x="116" y="25"/>
                  <a:pt x="97" y="93"/>
                  <a:pt x="76" y="148"/>
                </a:cubicBezTo>
                <a:cubicBezTo>
                  <a:pt x="55" y="203"/>
                  <a:pt x="16" y="291"/>
                  <a:pt x="0" y="328"/>
                </a:cubicBezTo>
              </a:path>
            </a:pathLst>
          </a:custGeom>
          <a:noFill/>
          <a:ln w="5715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9" name="Freeform 7"/>
          <p:cNvSpPr>
            <a:spLocks/>
          </p:cNvSpPr>
          <p:nvPr/>
        </p:nvSpPr>
        <p:spPr bwMode="auto">
          <a:xfrm>
            <a:off x="5207000" y="2743200"/>
            <a:ext cx="152400" cy="457200"/>
          </a:xfrm>
          <a:custGeom>
            <a:avLst/>
            <a:gdLst>
              <a:gd name="T0" fmla="*/ 96 w 96"/>
              <a:gd name="T1" fmla="*/ 0 h 288"/>
              <a:gd name="T2" fmla="*/ 48 w 96"/>
              <a:gd name="T3" fmla="*/ 144 h 288"/>
              <a:gd name="T4" fmla="*/ 0 w 96"/>
              <a:gd name="T5" fmla="*/ 288 h 288"/>
            </a:gdLst>
            <a:ahLst/>
            <a:cxnLst>
              <a:cxn ang="0">
                <a:pos x="T0" y="T1"/>
              </a:cxn>
              <a:cxn ang="0">
                <a:pos x="T2" y="T3"/>
              </a:cxn>
              <a:cxn ang="0">
                <a:pos x="T4" y="T5"/>
              </a:cxn>
            </a:cxnLst>
            <a:rect l="0" t="0" r="r" b="b"/>
            <a:pathLst>
              <a:path w="96" h="288">
                <a:moveTo>
                  <a:pt x="96" y="0"/>
                </a:moveTo>
                <a:cubicBezTo>
                  <a:pt x="80" y="48"/>
                  <a:pt x="64" y="96"/>
                  <a:pt x="48" y="144"/>
                </a:cubicBezTo>
                <a:cubicBezTo>
                  <a:pt x="32" y="192"/>
                  <a:pt x="16" y="240"/>
                  <a:pt x="0" y="288"/>
                </a:cubicBezTo>
              </a:path>
            </a:pathLst>
          </a:custGeom>
          <a:noFill/>
          <a:ln w="5715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0" name="Freeform 8"/>
          <p:cNvSpPr>
            <a:spLocks/>
          </p:cNvSpPr>
          <p:nvPr/>
        </p:nvSpPr>
        <p:spPr bwMode="auto">
          <a:xfrm>
            <a:off x="4933951" y="3219450"/>
            <a:ext cx="639763" cy="1733550"/>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5715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1" name="Rectangle 9"/>
          <p:cNvSpPr>
            <a:spLocks noChangeArrowheads="1"/>
          </p:cNvSpPr>
          <p:nvPr/>
        </p:nvSpPr>
        <p:spPr bwMode="auto">
          <a:xfrm>
            <a:off x="6096000" y="4648200"/>
            <a:ext cx="1143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000" b="1">
              <a:latin typeface="Times New Roman" panose="02020603050405020304" pitchFamily="18" charset="0"/>
            </a:endParaRPr>
          </a:p>
          <a:p>
            <a:pPr algn="ctr" eaLnBrk="1" hangingPunct="1"/>
            <a:r>
              <a:rPr lang="en-US" sz="1000" b="1">
                <a:latin typeface="Times New Roman" panose="02020603050405020304" pitchFamily="18" charset="0"/>
              </a:rPr>
              <a:t>Mũi Hảo Vọng</a:t>
            </a:r>
          </a:p>
        </p:txBody>
      </p:sp>
      <p:sp>
        <p:nvSpPr>
          <p:cNvPr id="161802" name="Freeform 10"/>
          <p:cNvSpPr>
            <a:spLocks/>
          </p:cNvSpPr>
          <p:nvPr/>
        </p:nvSpPr>
        <p:spPr bwMode="auto">
          <a:xfrm>
            <a:off x="5562600" y="4813300"/>
            <a:ext cx="685800" cy="158750"/>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5715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3" name="Rectangle 11"/>
          <p:cNvSpPr>
            <a:spLocks noChangeArrowheads="1"/>
          </p:cNvSpPr>
          <p:nvPr/>
        </p:nvSpPr>
        <p:spPr bwMode="auto">
          <a:xfrm>
            <a:off x="4813300" y="2635250"/>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400" b="1">
                <a:solidFill>
                  <a:srgbClr val="008000"/>
                </a:solidFill>
              </a:rPr>
              <a:t>1498</a:t>
            </a:r>
          </a:p>
        </p:txBody>
      </p:sp>
      <p:sp>
        <p:nvSpPr>
          <p:cNvPr id="161804" name="Freeform 12"/>
          <p:cNvSpPr>
            <a:spLocks/>
          </p:cNvSpPr>
          <p:nvPr/>
        </p:nvSpPr>
        <p:spPr bwMode="auto">
          <a:xfrm>
            <a:off x="5530851" y="1912938"/>
            <a:ext cx="385763" cy="303212"/>
          </a:xfrm>
          <a:custGeom>
            <a:avLst/>
            <a:gdLst>
              <a:gd name="T0" fmla="*/ 44 w 243"/>
              <a:gd name="T1" fmla="*/ 42 h 191"/>
              <a:gd name="T2" fmla="*/ 68 w 243"/>
              <a:gd name="T3" fmla="*/ 5 h 191"/>
              <a:gd name="T4" fmla="*/ 196 w 243"/>
              <a:gd name="T5" fmla="*/ 0 h 191"/>
              <a:gd name="T6" fmla="*/ 224 w 243"/>
              <a:gd name="T7" fmla="*/ 7 h 191"/>
              <a:gd name="T8" fmla="*/ 224 w 243"/>
              <a:gd name="T9" fmla="*/ 43 h 191"/>
              <a:gd name="T10" fmla="*/ 231 w 243"/>
              <a:gd name="T11" fmla="*/ 70 h 191"/>
              <a:gd name="T12" fmla="*/ 201 w 243"/>
              <a:gd name="T13" fmla="*/ 89 h 191"/>
              <a:gd name="T14" fmla="*/ 176 w 243"/>
              <a:gd name="T15" fmla="*/ 158 h 191"/>
              <a:gd name="T16" fmla="*/ 142 w 243"/>
              <a:gd name="T17" fmla="*/ 191 h 191"/>
              <a:gd name="T18" fmla="*/ 68 w 243"/>
              <a:gd name="T19" fmla="*/ 191 h 191"/>
              <a:gd name="T20" fmla="*/ 40 w 243"/>
              <a:gd name="T21" fmla="*/ 99 h 191"/>
              <a:gd name="T22" fmla="*/ 24 w 243"/>
              <a:gd name="T23" fmla="*/ 43 h 191"/>
              <a:gd name="T24" fmla="*/ 44 w 243"/>
              <a:gd name="T25" fmla="*/ 4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5" name="Freeform 13"/>
          <p:cNvSpPr>
            <a:spLocks/>
          </p:cNvSpPr>
          <p:nvPr/>
        </p:nvSpPr>
        <p:spPr bwMode="auto">
          <a:xfrm>
            <a:off x="5354639" y="1962150"/>
            <a:ext cx="307975" cy="254000"/>
          </a:xfrm>
          <a:custGeom>
            <a:avLst/>
            <a:gdLst>
              <a:gd name="T0" fmla="*/ 123 w 194"/>
              <a:gd name="T1" fmla="*/ 0 h 160"/>
              <a:gd name="T2" fmla="*/ 65 w 194"/>
              <a:gd name="T3" fmla="*/ 120 h 160"/>
              <a:gd name="T4" fmla="*/ 153 w 194"/>
              <a:gd name="T5" fmla="*/ 160 h 160"/>
              <a:gd name="T6" fmla="*/ 147 w 194"/>
              <a:gd name="T7" fmla="*/ 52 h 160"/>
              <a:gd name="T8" fmla="*/ 123 w 194"/>
              <a:gd name="T9" fmla="*/ 0 h 160"/>
            </a:gdLst>
            <a:ahLst/>
            <a:cxnLst>
              <a:cxn ang="0">
                <a:pos x="T0" y="T1"/>
              </a:cxn>
              <a:cxn ang="0">
                <a:pos x="T2" y="T3"/>
              </a:cxn>
              <a:cxn ang="0">
                <a:pos x="T4" y="T5"/>
              </a:cxn>
              <a:cxn ang="0">
                <a:pos x="T6" y="T7"/>
              </a:cxn>
              <a:cxn ang="0">
                <a:pos x="T8" y="T9"/>
              </a:cxn>
            </a:cxnLst>
            <a:rect l="0" t="0" r="r" b="b"/>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6" name="Rectangle 14"/>
          <p:cNvSpPr>
            <a:spLocks noChangeArrowheads="1"/>
          </p:cNvSpPr>
          <p:nvPr/>
        </p:nvSpPr>
        <p:spPr bwMode="auto">
          <a:xfrm>
            <a:off x="5029200" y="1828800"/>
            <a:ext cx="609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latin typeface="Times New Roman" panose="02020603050405020304" pitchFamily="18" charset="0"/>
              </a:rPr>
              <a:t>BỒ</a:t>
            </a:r>
          </a:p>
          <a:p>
            <a:pPr algn="ctr" eaLnBrk="1" hangingPunct="1"/>
            <a:r>
              <a:rPr lang="en-US" sz="900" b="1">
                <a:latin typeface="Times New Roman" panose="02020603050405020304" pitchFamily="18" charset="0"/>
              </a:rPr>
              <a:t>       ĐÀO</a:t>
            </a:r>
          </a:p>
          <a:p>
            <a:pPr algn="ctr" eaLnBrk="1" hangingPunct="1"/>
            <a:r>
              <a:rPr lang="en-US" sz="900" b="1">
                <a:latin typeface="Times New Roman" panose="02020603050405020304" pitchFamily="18" charset="0"/>
              </a:rPr>
              <a:t>            NHA</a:t>
            </a:r>
          </a:p>
        </p:txBody>
      </p:sp>
      <p:grpSp>
        <p:nvGrpSpPr>
          <p:cNvPr id="161807" name="Group 15"/>
          <p:cNvGrpSpPr>
            <a:grpSpLocks/>
          </p:cNvGrpSpPr>
          <p:nvPr/>
        </p:nvGrpSpPr>
        <p:grpSpPr bwMode="auto">
          <a:xfrm>
            <a:off x="1676400" y="4572000"/>
            <a:ext cx="2057400" cy="2209800"/>
            <a:chOff x="96" y="2880"/>
            <a:chExt cx="1296" cy="1392"/>
          </a:xfrm>
        </p:grpSpPr>
        <p:sp>
          <p:nvSpPr>
            <p:cNvPr id="161808" name="Rectangle 16"/>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809" name="Rectangle 17"/>
            <p:cNvSpPr>
              <a:spLocks noChangeArrowheads="1"/>
            </p:cNvSpPr>
            <p:nvPr/>
          </p:nvSpPr>
          <p:spPr bwMode="auto">
            <a:xfrm>
              <a:off x="407" y="2880"/>
              <a:ext cx="36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u="sng"/>
                <a:t>Chú giải</a:t>
              </a:r>
            </a:p>
          </p:txBody>
        </p:sp>
        <p:sp>
          <p:nvSpPr>
            <p:cNvPr id="161810" name="Rectangle 18"/>
            <p:cNvSpPr>
              <a:spLocks noChangeArrowheads="1"/>
            </p:cNvSpPr>
            <p:nvPr/>
          </p:nvSpPr>
          <p:spPr bwMode="auto">
            <a:xfrm>
              <a:off x="206" y="3024"/>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Bồ Đào Nha</a:t>
              </a:r>
            </a:p>
          </p:txBody>
        </p:sp>
        <p:sp>
          <p:nvSpPr>
            <p:cNvPr id="161811" name="Line 19"/>
            <p:cNvSpPr>
              <a:spLocks noChangeShapeType="1"/>
            </p:cNvSpPr>
            <p:nvPr/>
          </p:nvSpPr>
          <p:spPr bwMode="auto">
            <a:xfrm>
              <a:off x="96" y="3312"/>
              <a:ext cx="156"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12" name="Line 20"/>
            <p:cNvSpPr>
              <a:spLocks noChangeShapeType="1"/>
            </p:cNvSpPr>
            <p:nvPr/>
          </p:nvSpPr>
          <p:spPr bwMode="auto">
            <a:xfrm>
              <a:off x="96" y="3504"/>
              <a:ext cx="156"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13" name="Rectangle 21"/>
            <p:cNvSpPr>
              <a:spLocks noChangeArrowheads="1"/>
            </p:cNvSpPr>
            <p:nvPr/>
          </p:nvSpPr>
          <p:spPr bwMode="auto">
            <a:xfrm>
              <a:off x="264" y="3264"/>
              <a:ext cx="77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Đi a xơ</a:t>
              </a:r>
            </a:p>
          </p:txBody>
        </p:sp>
        <p:sp>
          <p:nvSpPr>
            <p:cNvPr id="161814" name="Rectangle 22"/>
            <p:cNvSpPr>
              <a:spLocks noChangeArrowheads="1"/>
            </p:cNvSpPr>
            <p:nvPr/>
          </p:nvSpPr>
          <p:spPr bwMode="auto">
            <a:xfrm>
              <a:off x="303" y="3456"/>
              <a:ext cx="103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Vaxcô đơ Gama</a:t>
              </a:r>
            </a:p>
          </p:txBody>
        </p:sp>
        <p:sp>
          <p:nvSpPr>
            <p:cNvPr id="161815" name="Rectangle 23"/>
            <p:cNvSpPr>
              <a:spLocks noChangeArrowheads="1"/>
            </p:cNvSpPr>
            <p:nvPr/>
          </p:nvSpPr>
          <p:spPr bwMode="auto">
            <a:xfrm>
              <a:off x="200" y="3648"/>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Tây Ban Nha</a:t>
              </a:r>
            </a:p>
          </p:txBody>
        </p:sp>
        <p:grpSp>
          <p:nvGrpSpPr>
            <p:cNvPr id="161816" name="Group 24"/>
            <p:cNvGrpSpPr>
              <a:grpSpLocks/>
            </p:cNvGrpSpPr>
            <p:nvPr/>
          </p:nvGrpSpPr>
          <p:grpSpPr bwMode="auto">
            <a:xfrm>
              <a:off x="96" y="4080"/>
              <a:ext cx="1140" cy="96"/>
              <a:chOff x="96" y="3792"/>
              <a:chExt cx="1056" cy="96"/>
            </a:xfrm>
          </p:grpSpPr>
          <p:sp>
            <p:nvSpPr>
              <p:cNvPr id="161817" name="Line 25"/>
              <p:cNvSpPr>
                <a:spLocks noChangeShapeType="1"/>
              </p:cNvSpPr>
              <p:nvPr/>
            </p:nvSpPr>
            <p:spPr bwMode="auto">
              <a:xfrm>
                <a:off x="96" y="3840"/>
                <a:ext cx="144"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18" name="Rectangle 26"/>
              <p:cNvSpPr>
                <a:spLocks noChangeArrowheads="1"/>
              </p:cNvSpPr>
              <p:nvPr/>
            </p:nvSpPr>
            <p:spPr bwMode="auto">
              <a:xfrm>
                <a:off x="240" y="3792"/>
                <a:ext cx="91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F.Ma gien lan</a:t>
                </a:r>
              </a:p>
            </p:txBody>
          </p:sp>
        </p:grpSp>
        <p:sp>
          <p:nvSpPr>
            <p:cNvPr id="161819" name="Line 27"/>
            <p:cNvSpPr>
              <a:spLocks noChangeShapeType="1"/>
            </p:cNvSpPr>
            <p:nvPr/>
          </p:nvSpPr>
          <p:spPr bwMode="auto">
            <a:xfrm>
              <a:off x="96" y="3936"/>
              <a:ext cx="156" cy="0"/>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20" name="Rectangle 28"/>
            <p:cNvSpPr>
              <a:spLocks noChangeArrowheads="1"/>
            </p:cNvSpPr>
            <p:nvPr/>
          </p:nvSpPr>
          <p:spPr bwMode="auto">
            <a:xfrm>
              <a:off x="252" y="3888"/>
              <a:ext cx="98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C.Côlômbô</a:t>
              </a:r>
            </a:p>
          </p:txBody>
        </p:sp>
      </p:grpSp>
      <p:sp>
        <p:nvSpPr>
          <p:cNvPr id="161821" name="Rectangle 29"/>
          <p:cNvSpPr>
            <a:spLocks noChangeArrowheads="1"/>
          </p:cNvSpPr>
          <p:nvPr/>
        </p:nvSpPr>
        <p:spPr bwMode="auto">
          <a:xfrm>
            <a:off x="10439400" y="6648450"/>
            <a:ext cx="228600" cy="228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solidFill>
                  <a:srgbClr val="000099"/>
                </a:solidFill>
              </a:rPr>
              <a:t>5</a:t>
            </a:r>
          </a:p>
        </p:txBody>
      </p:sp>
      <p:grpSp>
        <p:nvGrpSpPr>
          <p:cNvPr id="161822" name="Group 30"/>
          <p:cNvGrpSpPr>
            <a:grpSpLocks/>
          </p:cNvGrpSpPr>
          <p:nvPr/>
        </p:nvGrpSpPr>
        <p:grpSpPr bwMode="auto">
          <a:xfrm>
            <a:off x="8507413" y="441325"/>
            <a:ext cx="2133600" cy="2635250"/>
            <a:chOff x="4370" y="260"/>
            <a:chExt cx="1390" cy="1728"/>
          </a:xfrm>
        </p:grpSpPr>
        <p:pic>
          <p:nvPicPr>
            <p:cNvPr id="161823" name="Picture 31"/>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a:stretch>
              <a:fillRect/>
            </a:stretch>
          </p:blipFill>
          <p:spPr bwMode="auto">
            <a:xfrm>
              <a:off x="4370" y="260"/>
              <a:ext cx="1371" cy="1708"/>
            </a:xfrm>
            <a:prstGeom prst="rect">
              <a:avLst/>
            </a:prstGeom>
            <a:noFill/>
            <a:ln w="9525">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824" name="Rectangle 32"/>
            <p:cNvSpPr>
              <a:spLocks noChangeArrowheads="1"/>
            </p:cNvSpPr>
            <p:nvPr/>
          </p:nvSpPr>
          <p:spPr bwMode="auto">
            <a:xfrm>
              <a:off x="4411" y="1812"/>
              <a:ext cx="1349" cy="176"/>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b="1">
                  <a:solidFill>
                    <a:srgbClr val="FFFF00"/>
                  </a:solidFill>
                </a:rPr>
                <a:t>Vaxcô Đơ Gama</a:t>
              </a:r>
            </a:p>
          </p:txBody>
        </p:sp>
      </p:grpSp>
    </p:spTree>
    <p:extLst>
      <p:ext uri="{BB962C8B-B14F-4D97-AF65-F5344CB8AC3E}">
        <p14:creationId xmlns:p14="http://schemas.microsoft.com/office/powerpoint/2010/main" val="350953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806"/>
                                        </p:tgtEl>
                                        <p:attrNameLst>
                                          <p:attrName>style.visibility</p:attrName>
                                        </p:attrNameLst>
                                      </p:cBhvr>
                                      <p:to>
                                        <p:strVal val="visible"/>
                                      </p:to>
                                    </p:set>
                                    <p:animEffect transition="in" filter="fade">
                                      <p:cBhvr>
                                        <p:cTn id="7" dur="1000"/>
                                        <p:tgtEl>
                                          <p:spTgt spid="161806"/>
                                        </p:tgtEl>
                                      </p:cBhvr>
                                    </p:animEffect>
                                  </p:childTnLst>
                                </p:cTn>
                              </p:par>
                              <p:par>
                                <p:cTn id="8" presetID="10" presetClass="entr" presetSubtype="0" fill="hold" nodeType="withEffect">
                                  <p:stCondLst>
                                    <p:cond delay="0"/>
                                  </p:stCondLst>
                                  <p:childTnLst>
                                    <p:set>
                                      <p:cBhvr>
                                        <p:cTn id="9" dur="1" fill="hold">
                                          <p:stCondLst>
                                            <p:cond delay="0"/>
                                          </p:stCondLst>
                                        </p:cTn>
                                        <p:tgtEl>
                                          <p:spTgt spid="161822"/>
                                        </p:tgtEl>
                                        <p:attrNameLst>
                                          <p:attrName>style.visibility</p:attrName>
                                        </p:attrNameLst>
                                      </p:cBhvr>
                                      <p:to>
                                        <p:strVal val="visible"/>
                                      </p:to>
                                    </p:set>
                                    <p:animEffect transition="in" filter="fade">
                                      <p:cBhvr>
                                        <p:cTn id="10" dur="500"/>
                                        <p:tgtEl>
                                          <p:spTgt spid="161822"/>
                                        </p:tgtEl>
                                      </p:cBhvr>
                                    </p:animEffect>
                                  </p:childTnLst>
                                </p:cTn>
                              </p:par>
                            </p:childTnLst>
                          </p:cTn>
                        </p:par>
                        <p:par>
                          <p:cTn id="11" fill="hold" nodeType="afterGroup">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61798"/>
                                        </p:tgtEl>
                                        <p:attrNameLst>
                                          <p:attrName>style.visibility</p:attrName>
                                        </p:attrNameLst>
                                      </p:cBhvr>
                                      <p:to>
                                        <p:strVal val="visible"/>
                                      </p:to>
                                    </p:set>
                                    <p:animEffect transition="in" filter="wipe(up)">
                                      <p:cBhvr>
                                        <p:cTn id="14" dur="1000"/>
                                        <p:tgtEl>
                                          <p:spTgt spid="161798"/>
                                        </p:tgtEl>
                                      </p:cBhvr>
                                    </p:animEffect>
                                  </p:childTnLst>
                                </p:cTn>
                              </p:par>
                              <p:par>
                                <p:cTn id="15" presetID="10" presetClass="entr" presetSubtype="0" repeatCount="3000" fill="hold" grpId="0" nodeType="withEffect">
                                  <p:stCondLst>
                                    <p:cond delay="0"/>
                                  </p:stCondLst>
                                  <p:childTnLst>
                                    <p:set>
                                      <p:cBhvr>
                                        <p:cTn id="16" dur="1" fill="hold">
                                          <p:stCondLst>
                                            <p:cond delay="0"/>
                                          </p:stCondLst>
                                        </p:cTn>
                                        <p:tgtEl>
                                          <p:spTgt spid="161803"/>
                                        </p:tgtEl>
                                        <p:attrNameLst>
                                          <p:attrName>style.visibility</p:attrName>
                                        </p:attrNameLst>
                                      </p:cBhvr>
                                      <p:to>
                                        <p:strVal val="visible"/>
                                      </p:to>
                                    </p:set>
                                    <p:animEffect transition="in" filter="fade">
                                      <p:cBhvr>
                                        <p:cTn id="17" dur="500"/>
                                        <p:tgtEl>
                                          <p:spTgt spid="161803"/>
                                        </p:tgtEl>
                                      </p:cBhvr>
                                    </p:animEffect>
                                  </p:childTnLst>
                                </p:cTn>
                              </p:par>
                            </p:childTnLst>
                          </p:cTn>
                        </p:par>
                        <p:par>
                          <p:cTn id="18" fill="hold" nodeType="afterGroup">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161799"/>
                                        </p:tgtEl>
                                        <p:attrNameLst>
                                          <p:attrName>style.visibility</p:attrName>
                                        </p:attrNameLst>
                                      </p:cBhvr>
                                      <p:to>
                                        <p:strVal val="visible"/>
                                      </p:to>
                                    </p:set>
                                    <p:animEffect transition="in" filter="wipe(up)">
                                      <p:cBhvr>
                                        <p:cTn id="21" dur="500"/>
                                        <p:tgtEl>
                                          <p:spTgt spid="161799"/>
                                        </p:tgtEl>
                                      </p:cBhvr>
                                    </p:animEffect>
                                  </p:childTnLst>
                                </p:cTn>
                              </p:par>
                            </p:childTnLst>
                          </p:cTn>
                        </p:par>
                        <p:par>
                          <p:cTn id="22" fill="hold" nodeType="afterGroup">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161800"/>
                                        </p:tgtEl>
                                        <p:attrNameLst>
                                          <p:attrName>style.visibility</p:attrName>
                                        </p:attrNameLst>
                                      </p:cBhvr>
                                      <p:to>
                                        <p:strVal val="visible"/>
                                      </p:to>
                                    </p:set>
                                    <p:animEffect transition="in" filter="wipe(up)">
                                      <p:cBhvr>
                                        <p:cTn id="25" dur="1000"/>
                                        <p:tgtEl>
                                          <p:spTgt spid="161800"/>
                                        </p:tgtEl>
                                      </p:cBhvr>
                                    </p:animEffect>
                                  </p:childTnLst>
                                </p:cTn>
                              </p:par>
                            </p:childTnLst>
                          </p:cTn>
                        </p:par>
                        <p:par>
                          <p:cTn id="26" fill="hold" nodeType="afterGroup">
                            <p:stCondLst>
                              <p:cond delay="4000"/>
                            </p:stCondLst>
                            <p:childTnLst>
                              <p:par>
                                <p:cTn id="27" presetID="22" presetClass="entr" presetSubtype="8" fill="hold" grpId="0" nodeType="afterEffect">
                                  <p:stCondLst>
                                    <p:cond delay="0"/>
                                  </p:stCondLst>
                                  <p:childTnLst>
                                    <p:set>
                                      <p:cBhvr>
                                        <p:cTn id="28" dur="1" fill="hold">
                                          <p:stCondLst>
                                            <p:cond delay="0"/>
                                          </p:stCondLst>
                                        </p:cTn>
                                        <p:tgtEl>
                                          <p:spTgt spid="161802"/>
                                        </p:tgtEl>
                                        <p:attrNameLst>
                                          <p:attrName>style.visibility</p:attrName>
                                        </p:attrNameLst>
                                      </p:cBhvr>
                                      <p:to>
                                        <p:strVal val="visible"/>
                                      </p:to>
                                    </p:set>
                                    <p:animEffect transition="in" filter="wipe(left)">
                                      <p:cBhvr>
                                        <p:cTn id="29" dur="1000"/>
                                        <p:tgtEl>
                                          <p:spTgt spid="161802"/>
                                        </p:tgtEl>
                                      </p:cBhvr>
                                    </p:animEffect>
                                  </p:childTnLst>
                                </p:cTn>
                              </p:par>
                            </p:childTnLst>
                          </p:cTn>
                        </p:par>
                        <p:par>
                          <p:cTn id="30" fill="hold" nodeType="afterGroup">
                            <p:stCondLst>
                              <p:cond delay="5000"/>
                            </p:stCondLst>
                            <p:childTnLst>
                              <p:par>
                                <p:cTn id="31" presetID="10" presetClass="entr" presetSubtype="0" fill="hold" nodeType="afterEffect">
                                  <p:stCondLst>
                                    <p:cond delay="0"/>
                                  </p:stCondLst>
                                  <p:childTnLst>
                                    <p:set>
                                      <p:cBhvr>
                                        <p:cTn id="32" dur="1" fill="hold">
                                          <p:stCondLst>
                                            <p:cond delay="0"/>
                                          </p:stCondLst>
                                        </p:cTn>
                                        <p:tgtEl>
                                          <p:spTgt spid="161801">
                                            <p:txEl>
                                              <p:pRg st="1" end="1"/>
                                            </p:txEl>
                                          </p:spTgt>
                                        </p:tgtEl>
                                        <p:attrNameLst>
                                          <p:attrName>style.visibility</p:attrName>
                                        </p:attrNameLst>
                                      </p:cBhvr>
                                      <p:to>
                                        <p:strVal val="visible"/>
                                      </p:to>
                                    </p:set>
                                    <p:animEffect transition="in" filter="fade">
                                      <p:cBhvr>
                                        <p:cTn id="33" dur="1000"/>
                                        <p:tgtEl>
                                          <p:spTgt spid="161801">
                                            <p:txEl>
                                              <p:pRg st="1" end="1"/>
                                            </p:txEl>
                                          </p:spTgt>
                                        </p:tgtEl>
                                      </p:cBhvr>
                                    </p:animEffect>
                                  </p:childTnLst>
                                </p:cTn>
                              </p:par>
                            </p:childTnLst>
                          </p:cTn>
                        </p:par>
                        <p:par>
                          <p:cTn id="34" fill="hold" nodeType="afterGroup">
                            <p:stCondLst>
                              <p:cond delay="6000"/>
                            </p:stCondLst>
                            <p:childTnLst>
                              <p:par>
                                <p:cTn id="35" presetID="22" presetClass="entr" presetSubtype="4" fill="hold" grpId="0" nodeType="afterEffect">
                                  <p:stCondLst>
                                    <p:cond delay="0"/>
                                  </p:stCondLst>
                                  <p:childTnLst>
                                    <p:set>
                                      <p:cBhvr>
                                        <p:cTn id="36" dur="1" fill="hold">
                                          <p:stCondLst>
                                            <p:cond delay="0"/>
                                          </p:stCondLst>
                                        </p:cTn>
                                        <p:tgtEl>
                                          <p:spTgt spid="161795"/>
                                        </p:tgtEl>
                                        <p:attrNameLst>
                                          <p:attrName>style.visibility</p:attrName>
                                        </p:attrNameLst>
                                      </p:cBhvr>
                                      <p:to>
                                        <p:strVal val="visible"/>
                                      </p:to>
                                    </p:set>
                                    <p:animEffect transition="in" filter="wipe(down)">
                                      <p:cBhvr>
                                        <p:cTn id="37" dur="1000"/>
                                        <p:tgtEl>
                                          <p:spTgt spid="161795"/>
                                        </p:tgtEl>
                                      </p:cBhvr>
                                    </p:animEffect>
                                  </p:childTnLst>
                                </p:cTn>
                              </p:par>
                            </p:childTnLst>
                          </p:cTn>
                        </p:par>
                        <p:par>
                          <p:cTn id="38" fill="hold" nodeType="afterGroup">
                            <p:stCondLst>
                              <p:cond delay="7000"/>
                            </p:stCondLst>
                            <p:childTnLst>
                              <p:par>
                                <p:cTn id="39" presetID="22" presetClass="entr" presetSubtype="8" fill="hold" grpId="0" nodeType="afterEffect">
                                  <p:stCondLst>
                                    <p:cond delay="0"/>
                                  </p:stCondLst>
                                  <p:childTnLst>
                                    <p:set>
                                      <p:cBhvr>
                                        <p:cTn id="40" dur="1" fill="hold">
                                          <p:stCondLst>
                                            <p:cond delay="0"/>
                                          </p:stCondLst>
                                        </p:cTn>
                                        <p:tgtEl>
                                          <p:spTgt spid="161796"/>
                                        </p:tgtEl>
                                        <p:attrNameLst>
                                          <p:attrName>style.visibility</p:attrName>
                                        </p:attrNameLst>
                                      </p:cBhvr>
                                      <p:to>
                                        <p:strVal val="visible"/>
                                      </p:to>
                                    </p:set>
                                    <p:animEffect transition="in" filter="wipe(left)">
                                      <p:cBhvr>
                                        <p:cTn id="41" dur="1000"/>
                                        <p:tgtEl>
                                          <p:spTgt spid="161796"/>
                                        </p:tgtEl>
                                      </p:cBhvr>
                                    </p:animEffect>
                                  </p:childTnLst>
                                </p:cTn>
                              </p:par>
                            </p:childTnLst>
                          </p:cTn>
                        </p:par>
                        <p:par>
                          <p:cTn id="42" fill="hold" nodeType="afterGroup">
                            <p:stCondLst>
                              <p:cond delay="8000"/>
                            </p:stCondLst>
                            <p:childTnLst>
                              <p:par>
                                <p:cTn id="43" presetID="22" presetClass="entr" presetSubtype="2" fill="hold" grpId="0" nodeType="afterEffect">
                                  <p:stCondLst>
                                    <p:cond delay="0"/>
                                  </p:stCondLst>
                                  <p:childTnLst>
                                    <p:set>
                                      <p:cBhvr>
                                        <p:cTn id="44" dur="1" fill="hold">
                                          <p:stCondLst>
                                            <p:cond delay="0"/>
                                          </p:stCondLst>
                                        </p:cTn>
                                        <p:tgtEl>
                                          <p:spTgt spid="161797"/>
                                        </p:tgtEl>
                                        <p:attrNameLst>
                                          <p:attrName>style.visibility</p:attrName>
                                        </p:attrNameLst>
                                      </p:cBhvr>
                                      <p:to>
                                        <p:strVal val="visible"/>
                                      </p:to>
                                    </p:set>
                                    <p:animEffect transition="in" filter="wipe(right)">
                                      <p:cBhvr>
                                        <p:cTn id="45" dur="1000"/>
                                        <p:tgtEl>
                                          <p:spTgt spid="161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animBg="1"/>
      <p:bldP spid="161797" grpId="0" animBg="1"/>
      <p:bldP spid="161798" grpId="0" animBg="1"/>
      <p:bldP spid="161799" grpId="0" animBg="1"/>
      <p:bldP spid="161800" grpId="0" animBg="1"/>
      <p:bldP spid="161802" grpId="0" animBg="1"/>
      <p:bldP spid="161803" grpId="0" animBg="1"/>
      <p:bldP spid="16180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Ban do TG t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78638"/>
          </a:xfrm>
          <a:prstGeom prst="rect">
            <a:avLst/>
          </a:prstGeom>
          <a:noFill/>
          <a:extLst>
            <a:ext uri="{909E8E84-426E-40DD-AFC4-6F175D3DCCD1}">
              <a14:hiddenFill xmlns:a14="http://schemas.microsoft.com/office/drawing/2010/main">
                <a:solidFill>
                  <a:srgbClr val="FFFFFF"/>
                </a:solidFill>
              </a14:hiddenFill>
            </a:ext>
          </a:extLst>
        </p:spPr>
      </p:pic>
      <p:sp>
        <p:nvSpPr>
          <p:cNvPr id="163843" name="Freeform 3"/>
          <p:cNvSpPr>
            <a:spLocks/>
          </p:cNvSpPr>
          <p:nvPr/>
        </p:nvSpPr>
        <p:spPr bwMode="auto">
          <a:xfrm>
            <a:off x="5213350" y="2222500"/>
            <a:ext cx="501650" cy="488950"/>
          </a:xfrm>
          <a:custGeom>
            <a:avLst/>
            <a:gdLst>
              <a:gd name="T0" fmla="*/ 316 w 316"/>
              <a:gd name="T1" fmla="*/ 0 h 308"/>
              <a:gd name="T2" fmla="*/ 208 w 316"/>
              <a:gd name="T3" fmla="*/ 44 h 308"/>
              <a:gd name="T4" fmla="*/ 132 w 316"/>
              <a:gd name="T5" fmla="*/ 108 h 308"/>
              <a:gd name="T6" fmla="*/ 68 w 316"/>
              <a:gd name="T7" fmla="*/ 236 h 308"/>
              <a:gd name="T8" fmla="*/ 0 w 316"/>
              <a:gd name="T9" fmla="*/ 308 h 308"/>
            </a:gdLst>
            <a:ahLst/>
            <a:cxnLst>
              <a:cxn ang="0">
                <a:pos x="T0" y="T1"/>
              </a:cxn>
              <a:cxn ang="0">
                <a:pos x="T2" y="T3"/>
              </a:cxn>
              <a:cxn ang="0">
                <a:pos x="T4" y="T5"/>
              </a:cxn>
              <a:cxn ang="0">
                <a:pos x="T6" y="T7"/>
              </a:cxn>
              <a:cxn ang="0">
                <a:pos x="T8" y="T9"/>
              </a:cxn>
            </a:cxnLst>
            <a:rect l="0" t="0" r="r" b="b"/>
            <a:pathLst>
              <a:path w="316" h="308">
                <a:moveTo>
                  <a:pt x="316" y="0"/>
                </a:moveTo>
                <a:cubicBezTo>
                  <a:pt x="299" y="7"/>
                  <a:pt x="239" y="26"/>
                  <a:pt x="208" y="44"/>
                </a:cubicBezTo>
                <a:cubicBezTo>
                  <a:pt x="177" y="62"/>
                  <a:pt x="155" y="76"/>
                  <a:pt x="132" y="108"/>
                </a:cubicBezTo>
                <a:cubicBezTo>
                  <a:pt x="109" y="140"/>
                  <a:pt x="90" y="203"/>
                  <a:pt x="68" y="236"/>
                </a:cubicBezTo>
                <a:cubicBezTo>
                  <a:pt x="46" y="269"/>
                  <a:pt x="14" y="293"/>
                  <a:pt x="0" y="308"/>
                </a:cubicBezTo>
              </a:path>
            </a:pathLst>
          </a:custGeom>
          <a:noFill/>
          <a:ln w="5715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4" name="Freeform 4"/>
          <p:cNvSpPr>
            <a:spLocks/>
          </p:cNvSpPr>
          <p:nvPr/>
        </p:nvSpPr>
        <p:spPr bwMode="auto">
          <a:xfrm>
            <a:off x="4889500" y="2743200"/>
            <a:ext cx="292100" cy="755650"/>
          </a:xfrm>
          <a:custGeom>
            <a:avLst/>
            <a:gdLst>
              <a:gd name="T0" fmla="*/ 184 w 184"/>
              <a:gd name="T1" fmla="*/ 0 h 476"/>
              <a:gd name="T2" fmla="*/ 60 w 184"/>
              <a:gd name="T3" fmla="*/ 176 h 476"/>
              <a:gd name="T4" fmla="*/ 0 w 184"/>
              <a:gd name="T5" fmla="*/ 476 h 476"/>
            </a:gdLst>
            <a:ahLst/>
            <a:cxnLst>
              <a:cxn ang="0">
                <a:pos x="T0" y="T1"/>
              </a:cxn>
              <a:cxn ang="0">
                <a:pos x="T2" y="T3"/>
              </a:cxn>
              <a:cxn ang="0">
                <a:pos x="T4" y="T5"/>
              </a:cxn>
            </a:cxnLst>
            <a:rect l="0" t="0" r="r" b="b"/>
            <a:pathLst>
              <a:path w="184" h="476">
                <a:moveTo>
                  <a:pt x="184" y="0"/>
                </a:moveTo>
                <a:cubicBezTo>
                  <a:pt x="163" y="29"/>
                  <a:pt x="91" y="97"/>
                  <a:pt x="60" y="176"/>
                </a:cubicBezTo>
                <a:cubicBezTo>
                  <a:pt x="29" y="255"/>
                  <a:pt x="12" y="414"/>
                  <a:pt x="0" y="476"/>
                </a:cubicBezTo>
              </a:path>
            </a:pathLst>
          </a:custGeom>
          <a:noFill/>
          <a:ln w="5715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5" name="Freeform 5"/>
          <p:cNvSpPr>
            <a:spLocks/>
          </p:cNvSpPr>
          <p:nvPr/>
        </p:nvSpPr>
        <p:spPr bwMode="auto">
          <a:xfrm>
            <a:off x="4279901" y="4191000"/>
            <a:ext cx="652463" cy="1524000"/>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5715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6" name="Freeform 6"/>
          <p:cNvSpPr>
            <a:spLocks/>
          </p:cNvSpPr>
          <p:nvPr/>
        </p:nvSpPr>
        <p:spPr bwMode="auto">
          <a:xfrm>
            <a:off x="3530600" y="4489450"/>
            <a:ext cx="654050" cy="1257300"/>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5715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7" name="Freeform 7"/>
          <p:cNvSpPr>
            <a:spLocks/>
          </p:cNvSpPr>
          <p:nvPr/>
        </p:nvSpPr>
        <p:spPr bwMode="auto">
          <a:xfrm>
            <a:off x="4876800" y="3543300"/>
            <a:ext cx="77788" cy="571500"/>
          </a:xfrm>
          <a:custGeom>
            <a:avLst/>
            <a:gdLst>
              <a:gd name="T0" fmla="*/ 8 w 49"/>
              <a:gd name="T1" fmla="*/ 0 h 360"/>
              <a:gd name="T2" fmla="*/ 48 w 49"/>
              <a:gd name="T3" fmla="*/ 168 h 360"/>
              <a:gd name="T4" fmla="*/ 0 w 49"/>
              <a:gd name="T5" fmla="*/ 360 h 360"/>
            </a:gdLst>
            <a:ahLst/>
            <a:cxnLst>
              <a:cxn ang="0">
                <a:pos x="T0" y="T1"/>
              </a:cxn>
              <a:cxn ang="0">
                <a:pos x="T2" y="T3"/>
              </a:cxn>
              <a:cxn ang="0">
                <a:pos x="T4" y="T5"/>
              </a:cxn>
            </a:cxnLst>
            <a:rect l="0" t="0" r="r" b="b"/>
            <a:pathLst>
              <a:path w="49" h="360">
                <a:moveTo>
                  <a:pt x="8" y="0"/>
                </a:moveTo>
                <a:cubicBezTo>
                  <a:pt x="13" y="28"/>
                  <a:pt x="49" y="108"/>
                  <a:pt x="48" y="168"/>
                </a:cubicBezTo>
                <a:cubicBezTo>
                  <a:pt x="47" y="228"/>
                  <a:pt x="20" y="296"/>
                  <a:pt x="0" y="360"/>
                </a:cubicBezTo>
              </a:path>
            </a:pathLst>
          </a:custGeom>
          <a:noFill/>
          <a:ln w="5715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8" name="Rectangle 8"/>
          <p:cNvSpPr>
            <a:spLocks noChangeArrowheads="1"/>
          </p:cNvSpPr>
          <p:nvPr/>
        </p:nvSpPr>
        <p:spPr bwMode="auto">
          <a:xfrm>
            <a:off x="4267200" y="5715000"/>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200" b="1">
                <a:solidFill>
                  <a:srgbClr val="000099"/>
                </a:solidFill>
                <a:latin typeface="Times New Roman" panose="02020603050405020304" pitchFamily="18" charset="0"/>
              </a:rPr>
              <a:t>11-1519</a:t>
            </a:r>
          </a:p>
        </p:txBody>
      </p:sp>
      <p:sp>
        <p:nvSpPr>
          <p:cNvPr id="163849" name="Freeform 9"/>
          <p:cNvSpPr>
            <a:spLocks/>
          </p:cNvSpPr>
          <p:nvPr/>
        </p:nvSpPr>
        <p:spPr bwMode="auto">
          <a:xfrm>
            <a:off x="9232900" y="3060700"/>
            <a:ext cx="1358900" cy="596900"/>
          </a:xfrm>
          <a:custGeom>
            <a:avLst/>
            <a:gdLst>
              <a:gd name="T0" fmla="*/ 856 w 856"/>
              <a:gd name="T1" fmla="*/ 376 h 376"/>
              <a:gd name="T2" fmla="*/ 760 w 856"/>
              <a:gd name="T3" fmla="*/ 328 h 376"/>
              <a:gd name="T4" fmla="*/ 520 w 856"/>
              <a:gd name="T5" fmla="*/ 136 h 376"/>
              <a:gd name="T6" fmla="*/ 380 w 856"/>
              <a:gd name="T7" fmla="*/ 68 h 376"/>
              <a:gd name="T8" fmla="*/ 180 w 856"/>
              <a:gd name="T9" fmla="*/ 28 h 376"/>
              <a:gd name="T10" fmla="*/ 0 w 856"/>
              <a:gd name="T11" fmla="*/ 0 h 376"/>
            </a:gdLst>
            <a:ahLst/>
            <a:cxnLst>
              <a:cxn ang="0">
                <a:pos x="T0" y="T1"/>
              </a:cxn>
              <a:cxn ang="0">
                <a:pos x="T2" y="T3"/>
              </a:cxn>
              <a:cxn ang="0">
                <a:pos x="T4" y="T5"/>
              </a:cxn>
              <a:cxn ang="0">
                <a:pos x="T6" y="T7"/>
              </a:cxn>
              <a:cxn ang="0">
                <a:pos x="T8" y="T9"/>
              </a:cxn>
              <a:cxn ang="0">
                <a:pos x="T10" y="T11"/>
              </a:cxn>
            </a:cxnLst>
            <a:rect l="0" t="0" r="r" b="b"/>
            <a:pathLst>
              <a:path w="856" h="376">
                <a:moveTo>
                  <a:pt x="856" y="376"/>
                </a:moveTo>
                <a:cubicBezTo>
                  <a:pt x="836" y="372"/>
                  <a:pt x="816" y="368"/>
                  <a:pt x="760" y="328"/>
                </a:cubicBezTo>
                <a:cubicBezTo>
                  <a:pt x="704" y="288"/>
                  <a:pt x="583" y="179"/>
                  <a:pt x="520" y="136"/>
                </a:cubicBezTo>
                <a:cubicBezTo>
                  <a:pt x="457" y="93"/>
                  <a:pt x="437" y="86"/>
                  <a:pt x="380" y="68"/>
                </a:cubicBezTo>
                <a:cubicBezTo>
                  <a:pt x="323" y="50"/>
                  <a:pt x="243" y="39"/>
                  <a:pt x="180" y="28"/>
                </a:cubicBezTo>
                <a:cubicBezTo>
                  <a:pt x="117" y="17"/>
                  <a:pt x="37" y="6"/>
                  <a:pt x="0" y="0"/>
                </a:cubicBezTo>
              </a:path>
            </a:pathLst>
          </a:custGeom>
          <a:noFill/>
          <a:ln w="5715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50" name="Freeform 10"/>
          <p:cNvSpPr>
            <a:spLocks/>
          </p:cNvSpPr>
          <p:nvPr/>
        </p:nvSpPr>
        <p:spPr bwMode="auto">
          <a:xfrm>
            <a:off x="5981700" y="3924300"/>
            <a:ext cx="374650" cy="1054100"/>
          </a:xfrm>
          <a:custGeom>
            <a:avLst/>
            <a:gdLst>
              <a:gd name="T0" fmla="*/ 0 w 236"/>
              <a:gd name="T1" fmla="*/ 0 h 664"/>
              <a:gd name="T2" fmla="*/ 32 w 236"/>
              <a:gd name="T3" fmla="*/ 76 h 664"/>
              <a:gd name="T4" fmla="*/ 48 w 236"/>
              <a:gd name="T5" fmla="*/ 328 h 664"/>
              <a:gd name="T6" fmla="*/ 236 w 236"/>
              <a:gd name="T7" fmla="*/ 664 h 664"/>
            </a:gdLst>
            <a:ahLst/>
            <a:cxnLst>
              <a:cxn ang="0">
                <a:pos x="T0" y="T1"/>
              </a:cxn>
              <a:cxn ang="0">
                <a:pos x="T2" y="T3"/>
              </a:cxn>
              <a:cxn ang="0">
                <a:pos x="T4" y="T5"/>
              </a:cxn>
              <a:cxn ang="0">
                <a:pos x="T6" y="T7"/>
              </a:cxn>
            </a:cxnLst>
            <a:rect l="0" t="0" r="r" b="b"/>
            <a:pathLst>
              <a:path w="236" h="664">
                <a:moveTo>
                  <a:pt x="0" y="0"/>
                </a:moveTo>
                <a:cubicBezTo>
                  <a:pt x="5" y="13"/>
                  <a:pt x="24" y="21"/>
                  <a:pt x="32" y="76"/>
                </a:cubicBezTo>
                <a:cubicBezTo>
                  <a:pt x="40" y="131"/>
                  <a:pt x="14" y="230"/>
                  <a:pt x="48" y="328"/>
                </a:cubicBezTo>
                <a:cubicBezTo>
                  <a:pt x="82" y="426"/>
                  <a:pt x="197" y="594"/>
                  <a:pt x="236" y="664"/>
                </a:cubicBezTo>
              </a:path>
            </a:pathLst>
          </a:custGeom>
          <a:noFill/>
          <a:ln w="5715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51" name="Freeform 11"/>
          <p:cNvSpPr>
            <a:spLocks/>
          </p:cNvSpPr>
          <p:nvPr/>
        </p:nvSpPr>
        <p:spPr bwMode="auto">
          <a:xfrm>
            <a:off x="6445250" y="4978400"/>
            <a:ext cx="1441450" cy="2794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5715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52" name="Freeform 12"/>
          <p:cNvSpPr>
            <a:spLocks/>
          </p:cNvSpPr>
          <p:nvPr/>
        </p:nvSpPr>
        <p:spPr bwMode="auto">
          <a:xfrm>
            <a:off x="7848600" y="2965450"/>
            <a:ext cx="1322388" cy="2139950"/>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5715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53" name="Rectangle 13"/>
          <p:cNvSpPr>
            <a:spLocks noChangeArrowheads="1"/>
          </p:cNvSpPr>
          <p:nvPr/>
        </p:nvSpPr>
        <p:spPr bwMode="auto">
          <a:xfrm>
            <a:off x="8686800" y="2895600"/>
            <a:ext cx="990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PHILIPPIN</a:t>
            </a:r>
          </a:p>
        </p:txBody>
      </p:sp>
      <p:sp>
        <p:nvSpPr>
          <p:cNvPr id="163854" name="Rectangle 14"/>
          <p:cNvSpPr>
            <a:spLocks noChangeArrowheads="1"/>
          </p:cNvSpPr>
          <p:nvPr/>
        </p:nvSpPr>
        <p:spPr bwMode="auto">
          <a:xfrm>
            <a:off x="4648200" y="4038600"/>
            <a:ext cx="533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BRAXIN</a:t>
            </a:r>
          </a:p>
        </p:txBody>
      </p:sp>
      <p:sp>
        <p:nvSpPr>
          <p:cNvPr id="163855" name="Freeform 15"/>
          <p:cNvSpPr>
            <a:spLocks/>
          </p:cNvSpPr>
          <p:nvPr/>
        </p:nvSpPr>
        <p:spPr bwMode="auto">
          <a:xfrm>
            <a:off x="1524000" y="3886200"/>
            <a:ext cx="1962150" cy="590550"/>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5715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56" name="Freeform 16"/>
          <p:cNvSpPr>
            <a:spLocks/>
          </p:cNvSpPr>
          <p:nvPr/>
        </p:nvSpPr>
        <p:spPr bwMode="auto">
          <a:xfrm>
            <a:off x="5265738" y="2279650"/>
            <a:ext cx="696912" cy="1619250"/>
          </a:xfrm>
          <a:custGeom>
            <a:avLst/>
            <a:gdLst>
              <a:gd name="T0" fmla="*/ 279 w 439"/>
              <a:gd name="T1" fmla="*/ 0 h 1020"/>
              <a:gd name="T2" fmla="*/ 159 w 439"/>
              <a:gd name="T3" fmla="*/ 168 h 1020"/>
              <a:gd name="T4" fmla="*/ 59 w 439"/>
              <a:gd name="T5" fmla="*/ 376 h 1020"/>
              <a:gd name="T6" fmla="*/ 63 w 439"/>
              <a:gd name="T7" fmla="*/ 692 h 1020"/>
              <a:gd name="T8" fmla="*/ 439 w 439"/>
              <a:gd name="T9" fmla="*/ 1020 h 1020"/>
            </a:gdLst>
            <a:ahLst/>
            <a:cxnLst>
              <a:cxn ang="0">
                <a:pos x="T0" y="T1"/>
              </a:cxn>
              <a:cxn ang="0">
                <a:pos x="T2" y="T3"/>
              </a:cxn>
              <a:cxn ang="0">
                <a:pos x="T4" y="T5"/>
              </a:cxn>
              <a:cxn ang="0">
                <a:pos x="T6" y="T7"/>
              </a:cxn>
              <a:cxn ang="0">
                <a:pos x="T8" y="T9"/>
              </a:cxn>
            </a:cxnLst>
            <a:rect l="0" t="0" r="r" b="b"/>
            <a:pathLst>
              <a:path w="439" h="1020">
                <a:moveTo>
                  <a:pt x="279" y="0"/>
                </a:moveTo>
                <a:cubicBezTo>
                  <a:pt x="259" y="27"/>
                  <a:pt x="196" y="105"/>
                  <a:pt x="159" y="168"/>
                </a:cubicBezTo>
                <a:cubicBezTo>
                  <a:pt x="122" y="231"/>
                  <a:pt x="75" y="289"/>
                  <a:pt x="59" y="376"/>
                </a:cubicBezTo>
                <a:cubicBezTo>
                  <a:pt x="43" y="463"/>
                  <a:pt x="0" y="585"/>
                  <a:pt x="63" y="692"/>
                </a:cubicBezTo>
                <a:cubicBezTo>
                  <a:pt x="126" y="799"/>
                  <a:pt x="361" y="952"/>
                  <a:pt x="439" y="1020"/>
                </a:cubicBezTo>
              </a:path>
            </a:pathLst>
          </a:custGeom>
          <a:noFill/>
          <a:ln w="5715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3857" name="Group 17"/>
          <p:cNvGrpSpPr>
            <a:grpSpLocks/>
          </p:cNvGrpSpPr>
          <p:nvPr/>
        </p:nvGrpSpPr>
        <p:grpSpPr bwMode="auto">
          <a:xfrm>
            <a:off x="1676400" y="4572000"/>
            <a:ext cx="2057400" cy="2209800"/>
            <a:chOff x="96" y="2880"/>
            <a:chExt cx="1296" cy="1392"/>
          </a:xfrm>
        </p:grpSpPr>
        <p:sp>
          <p:nvSpPr>
            <p:cNvPr id="163858" name="Rectangle 18"/>
            <p:cNvSpPr>
              <a:spLocks noChangeArrowheads="1"/>
            </p:cNvSpPr>
            <p:nvPr/>
          </p:nvSpPr>
          <p:spPr bwMode="auto">
            <a:xfrm>
              <a:off x="96" y="2880"/>
              <a:ext cx="1296" cy="1392"/>
            </a:xfrm>
            <a:prstGeom prst="rect">
              <a:avLst/>
            </a:prstGeom>
            <a:solidFill>
              <a:srgbClr val="D6ECEE"/>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59" name="Rectangle 19"/>
            <p:cNvSpPr>
              <a:spLocks noChangeArrowheads="1"/>
            </p:cNvSpPr>
            <p:nvPr/>
          </p:nvSpPr>
          <p:spPr bwMode="auto">
            <a:xfrm>
              <a:off x="407" y="2880"/>
              <a:ext cx="36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u="sng"/>
                <a:t>Chú giải</a:t>
              </a:r>
            </a:p>
          </p:txBody>
        </p:sp>
        <p:sp>
          <p:nvSpPr>
            <p:cNvPr id="163860" name="Rectangle 20"/>
            <p:cNvSpPr>
              <a:spLocks noChangeArrowheads="1"/>
            </p:cNvSpPr>
            <p:nvPr/>
          </p:nvSpPr>
          <p:spPr bwMode="auto">
            <a:xfrm>
              <a:off x="206" y="3024"/>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Bồ Đào Nha</a:t>
              </a:r>
            </a:p>
          </p:txBody>
        </p:sp>
        <p:sp>
          <p:nvSpPr>
            <p:cNvPr id="163861" name="Line 21"/>
            <p:cNvSpPr>
              <a:spLocks noChangeShapeType="1"/>
            </p:cNvSpPr>
            <p:nvPr/>
          </p:nvSpPr>
          <p:spPr bwMode="auto">
            <a:xfrm>
              <a:off x="96" y="3312"/>
              <a:ext cx="156" cy="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62" name="Line 22"/>
            <p:cNvSpPr>
              <a:spLocks noChangeShapeType="1"/>
            </p:cNvSpPr>
            <p:nvPr/>
          </p:nvSpPr>
          <p:spPr bwMode="auto">
            <a:xfrm>
              <a:off x="96" y="3504"/>
              <a:ext cx="156" cy="0"/>
            </a:xfrm>
            <a:prstGeom prst="line">
              <a:avLst/>
            </a:prstGeom>
            <a:noFill/>
            <a:ln w="381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63" name="Rectangle 23"/>
            <p:cNvSpPr>
              <a:spLocks noChangeArrowheads="1"/>
            </p:cNvSpPr>
            <p:nvPr/>
          </p:nvSpPr>
          <p:spPr bwMode="auto">
            <a:xfrm>
              <a:off x="264" y="3264"/>
              <a:ext cx="77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Đi a xơ</a:t>
              </a:r>
            </a:p>
          </p:txBody>
        </p:sp>
        <p:sp>
          <p:nvSpPr>
            <p:cNvPr id="163864" name="Rectangle 24"/>
            <p:cNvSpPr>
              <a:spLocks noChangeArrowheads="1"/>
            </p:cNvSpPr>
            <p:nvPr/>
          </p:nvSpPr>
          <p:spPr bwMode="auto">
            <a:xfrm>
              <a:off x="303" y="3456"/>
              <a:ext cx="1037"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Vaxcô đơ Gama</a:t>
              </a:r>
            </a:p>
          </p:txBody>
        </p:sp>
        <p:sp>
          <p:nvSpPr>
            <p:cNvPr id="163865" name="Rectangle 25"/>
            <p:cNvSpPr>
              <a:spLocks noChangeArrowheads="1"/>
            </p:cNvSpPr>
            <p:nvPr/>
          </p:nvSpPr>
          <p:spPr bwMode="auto">
            <a:xfrm>
              <a:off x="200" y="3648"/>
              <a:ext cx="9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solidFill>
                    <a:srgbClr val="990000"/>
                  </a:solidFill>
                </a:rPr>
                <a:t>Những cuộc phát kiến </a:t>
              </a:r>
            </a:p>
            <a:p>
              <a:pPr algn="ctr" eaLnBrk="1" hangingPunct="1"/>
              <a:r>
                <a:rPr lang="en-US" sz="1000" b="1">
                  <a:solidFill>
                    <a:srgbClr val="990000"/>
                  </a:solidFill>
                </a:rPr>
                <a:t>của  Tây Ban Nha</a:t>
              </a:r>
            </a:p>
          </p:txBody>
        </p:sp>
        <p:grpSp>
          <p:nvGrpSpPr>
            <p:cNvPr id="163866" name="Group 26"/>
            <p:cNvGrpSpPr>
              <a:grpSpLocks/>
            </p:cNvGrpSpPr>
            <p:nvPr/>
          </p:nvGrpSpPr>
          <p:grpSpPr bwMode="auto">
            <a:xfrm>
              <a:off x="96" y="4080"/>
              <a:ext cx="1140" cy="96"/>
              <a:chOff x="96" y="3792"/>
              <a:chExt cx="1056" cy="96"/>
            </a:xfrm>
          </p:grpSpPr>
          <p:sp>
            <p:nvSpPr>
              <p:cNvPr id="163867" name="Line 27"/>
              <p:cNvSpPr>
                <a:spLocks noChangeShapeType="1"/>
              </p:cNvSpPr>
              <p:nvPr/>
            </p:nvSpPr>
            <p:spPr bwMode="auto">
              <a:xfrm>
                <a:off x="96" y="3840"/>
                <a:ext cx="144"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68" name="Rectangle 28"/>
              <p:cNvSpPr>
                <a:spLocks noChangeArrowheads="1"/>
              </p:cNvSpPr>
              <p:nvPr/>
            </p:nvSpPr>
            <p:spPr bwMode="auto">
              <a:xfrm>
                <a:off x="240" y="3792"/>
                <a:ext cx="91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F.Ma gien lan</a:t>
                </a:r>
              </a:p>
            </p:txBody>
          </p:sp>
        </p:grpSp>
        <p:sp>
          <p:nvSpPr>
            <p:cNvPr id="163869" name="Line 29"/>
            <p:cNvSpPr>
              <a:spLocks noChangeShapeType="1"/>
            </p:cNvSpPr>
            <p:nvPr/>
          </p:nvSpPr>
          <p:spPr bwMode="auto">
            <a:xfrm>
              <a:off x="96" y="3936"/>
              <a:ext cx="156" cy="0"/>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70" name="Rectangle 30"/>
            <p:cNvSpPr>
              <a:spLocks noChangeArrowheads="1"/>
            </p:cNvSpPr>
            <p:nvPr/>
          </p:nvSpPr>
          <p:spPr bwMode="auto">
            <a:xfrm>
              <a:off x="252" y="3888"/>
              <a:ext cx="98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900" b="1"/>
                <a:t>Hành trình của C.Côlômbô</a:t>
              </a:r>
            </a:p>
          </p:txBody>
        </p:sp>
      </p:grpSp>
      <p:sp>
        <p:nvSpPr>
          <p:cNvPr id="163871" name="Rectangle 31"/>
          <p:cNvSpPr>
            <a:spLocks noChangeArrowheads="1"/>
          </p:cNvSpPr>
          <p:nvPr/>
        </p:nvSpPr>
        <p:spPr bwMode="auto">
          <a:xfrm>
            <a:off x="4838700" y="2228850"/>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400" b="1">
                <a:solidFill>
                  <a:srgbClr val="CC6600"/>
                </a:solidFill>
              </a:rPr>
              <a:t>1519</a:t>
            </a:r>
          </a:p>
        </p:txBody>
      </p:sp>
      <p:sp>
        <p:nvSpPr>
          <p:cNvPr id="163872" name="Freeform 32"/>
          <p:cNvSpPr>
            <a:spLocks/>
          </p:cNvSpPr>
          <p:nvPr/>
        </p:nvSpPr>
        <p:spPr bwMode="auto">
          <a:xfrm>
            <a:off x="5530851" y="1912938"/>
            <a:ext cx="385763" cy="303212"/>
          </a:xfrm>
          <a:custGeom>
            <a:avLst/>
            <a:gdLst>
              <a:gd name="T0" fmla="*/ 44 w 243"/>
              <a:gd name="T1" fmla="*/ 42 h 191"/>
              <a:gd name="T2" fmla="*/ 68 w 243"/>
              <a:gd name="T3" fmla="*/ 5 h 191"/>
              <a:gd name="T4" fmla="*/ 196 w 243"/>
              <a:gd name="T5" fmla="*/ 0 h 191"/>
              <a:gd name="T6" fmla="*/ 224 w 243"/>
              <a:gd name="T7" fmla="*/ 7 h 191"/>
              <a:gd name="T8" fmla="*/ 224 w 243"/>
              <a:gd name="T9" fmla="*/ 43 h 191"/>
              <a:gd name="T10" fmla="*/ 231 w 243"/>
              <a:gd name="T11" fmla="*/ 70 h 191"/>
              <a:gd name="T12" fmla="*/ 201 w 243"/>
              <a:gd name="T13" fmla="*/ 89 h 191"/>
              <a:gd name="T14" fmla="*/ 176 w 243"/>
              <a:gd name="T15" fmla="*/ 158 h 191"/>
              <a:gd name="T16" fmla="*/ 142 w 243"/>
              <a:gd name="T17" fmla="*/ 191 h 191"/>
              <a:gd name="T18" fmla="*/ 68 w 243"/>
              <a:gd name="T19" fmla="*/ 191 h 191"/>
              <a:gd name="T20" fmla="*/ 40 w 243"/>
              <a:gd name="T21" fmla="*/ 99 h 191"/>
              <a:gd name="T22" fmla="*/ 24 w 243"/>
              <a:gd name="T23" fmla="*/ 43 h 191"/>
              <a:gd name="T24" fmla="*/ 44 w 243"/>
              <a:gd name="T25" fmla="*/ 4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191">
                <a:moveTo>
                  <a:pt x="44" y="42"/>
                </a:moveTo>
                <a:cubicBezTo>
                  <a:pt x="3" y="29"/>
                  <a:pt x="44" y="6"/>
                  <a:pt x="68" y="5"/>
                </a:cubicBezTo>
                <a:cubicBezTo>
                  <a:pt x="111" y="2"/>
                  <a:pt x="153" y="1"/>
                  <a:pt x="196" y="0"/>
                </a:cubicBezTo>
                <a:cubicBezTo>
                  <a:pt x="221" y="1"/>
                  <a:pt x="200" y="1"/>
                  <a:pt x="224" y="7"/>
                </a:cubicBezTo>
                <a:cubicBezTo>
                  <a:pt x="230" y="8"/>
                  <a:pt x="228" y="38"/>
                  <a:pt x="224" y="43"/>
                </a:cubicBezTo>
                <a:cubicBezTo>
                  <a:pt x="215" y="57"/>
                  <a:pt x="243" y="58"/>
                  <a:pt x="231" y="70"/>
                </a:cubicBezTo>
                <a:cubicBezTo>
                  <a:pt x="222" y="78"/>
                  <a:pt x="201" y="89"/>
                  <a:pt x="201" y="89"/>
                </a:cubicBezTo>
                <a:cubicBezTo>
                  <a:pt x="191" y="117"/>
                  <a:pt x="207" y="139"/>
                  <a:pt x="176" y="158"/>
                </a:cubicBezTo>
                <a:cubicBezTo>
                  <a:pt x="171" y="174"/>
                  <a:pt x="142" y="191"/>
                  <a:pt x="142" y="191"/>
                </a:cubicBezTo>
                <a:cubicBezTo>
                  <a:pt x="121" y="161"/>
                  <a:pt x="99" y="184"/>
                  <a:pt x="68" y="191"/>
                </a:cubicBezTo>
                <a:cubicBezTo>
                  <a:pt x="57" y="160"/>
                  <a:pt x="29" y="131"/>
                  <a:pt x="40" y="99"/>
                </a:cubicBezTo>
                <a:cubicBezTo>
                  <a:pt x="38" y="85"/>
                  <a:pt x="37" y="52"/>
                  <a:pt x="24" y="43"/>
                </a:cubicBezTo>
                <a:cubicBezTo>
                  <a:pt x="0" y="23"/>
                  <a:pt x="18" y="42"/>
                  <a:pt x="44" y="42"/>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73" name="Freeform 33"/>
          <p:cNvSpPr>
            <a:spLocks/>
          </p:cNvSpPr>
          <p:nvPr/>
        </p:nvSpPr>
        <p:spPr bwMode="auto">
          <a:xfrm>
            <a:off x="5354639" y="1962150"/>
            <a:ext cx="307975" cy="254000"/>
          </a:xfrm>
          <a:custGeom>
            <a:avLst/>
            <a:gdLst>
              <a:gd name="T0" fmla="*/ 123 w 194"/>
              <a:gd name="T1" fmla="*/ 0 h 160"/>
              <a:gd name="T2" fmla="*/ 65 w 194"/>
              <a:gd name="T3" fmla="*/ 120 h 160"/>
              <a:gd name="T4" fmla="*/ 153 w 194"/>
              <a:gd name="T5" fmla="*/ 160 h 160"/>
              <a:gd name="T6" fmla="*/ 147 w 194"/>
              <a:gd name="T7" fmla="*/ 52 h 160"/>
              <a:gd name="T8" fmla="*/ 123 w 194"/>
              <a:gd name="T9" fmla="*/ 0 h 160"/>
            </a:gdLst>
            <a:ahLst/>
            <a:cxnLst>
              <a:cxn ang="0">
                <a:pos x="T0" y="T1"/>
              </a:cxn>
              <a:cxn ang="0">
                <a:pos x="T2" y="T3"/>
              </a:cxn>
              <a:cxn ang="0">
                <a:pos x="T4" y="T5"/>
              </a:cxn>
              <a:cxn ang="0">
                <a:pos x="T6" y="T7"/>
              </a:cxn>
              <a:cxn ang="0">
                <a:pos x="T8" y="T9"/>
              </a:cxn>
            </a:cxnLst>
            <a:rect l="0" t="0" r="r" b="b"/>
            <a:pathLst>
              <a:path w="194" h="160">
                <a:moveTo>
                  <a:pt x="123" y="0"/>
                </a:moveTo>
                <a:cubicBezTo>
                  <a:pt x="0" y="17"/>
                  <a:pt x="72" y="56"/>
                  <a:pt x="65" y="120"/>
                </a:cubicBezTo>
                <a:cubicBezTo>
                  <a:pt x="112" y="137"/>
                  <a:pt x="100" y="150"/>
                  <a:pt x="153" y="160"/>
                </a:cubicBezTo>
                <a:cubicBezTo>
                  <a:pt x="194" y="127"/>
                  <a:pt x="125" y="88"/>
                  <a:pt x="147" y="52"/>
                </a:cubicBezTo>
                <a:cubicBezTo>
                  <a:pt x="137" y="12"/>
                  <a:pt x="192" y="18"/>
                  <a:pt x="123" y="0"/>
                </a:cubicBezTo>
                <a:close/>
              </a:path>
            </a:pathLst>
          </a:custGeom>
          <a:solidFill>
            <a:srgbClr val="99FFCC"/>
          </a:solidFill>
          <a:ln w="9525">
            <a:solidFill>
              <a:srgbClr val="99FF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74" name="Rectangle 34"/>
          <p:cNvSpPr>
            <a:spLocks noChangeArrowheads="1"/>
          </p:cNvSpPr>
          <p:nvPr/>
        </p:nvSpPr>
        <p:spPr bwMode="auto">
          <a:xfrm>
            <a:off x="5378450" y="16764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00" b="1">
                <a:latin typeface="Times New Roman" panose="02020603050405020304" pitchFamily="18" charset="0"/>
              </a:rPr>
              <a:t>TÂY</a:t>
            </a:r>
          </a:p>
          <a:p>
            <a:pPr algn="ctr" eaLnBrk="1" hangingPunct="1"/>
            <a:r>
              <a:rPr lang="en-US" sz="1000" b="1">
                <a:latin typeface="Times New Roman" panose="02020603050405020304" pitchFamily="18" charset="0"/>
              </a:rPr>
              <a:t>        BAN </a:t>
            </a:r>
          </a:p>
          <a:p>
            <a:pPr algn="ctr" eaLnBrk="1" hangingPunct="1"/>
            <a:r>
              <a:rPr lang="en-US" sz="1000" b="1">
                <a:latin typeface="Times New Roman" panose="02020603050405020304" pitchFamily="18" charset="0"/>
              </a:rPr>
              <a:t>               NHA</a:t>
            </a:r>
          </a:p>
        </p:txBody>
      </p:sp>
      <p:sp>
        <p:nvSpPr>
          <p:cNvPr id="163875" name="Rectangle 35"/>
          <p:cNvSpPr>
            <a:spLocks noChangeArrowheads="1"/>
          </p:cNvSpPr>
          <p:nvPr/>
        </p:nvSpPr>
        <p:spPr bwMode="auto">
          <a:xfrm>
            <a:off x="5791200" y="5029200"/>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200" b="1">
                <a:solidFill>
                  <a:srgbClr val="000099"/>
                </a:solidFill>
                <a:latin typeface="Times New Roman" panose="02020603050405020304" pitchFamily="18" charset="0"/>
              </a:rPr>
              <a:t>13-2-1522</a:t>
            </a:r>
          </a:p>
        </p:txBody>
      </p:sp>
      <p:sp>
        <p:nvSpPr>
          <p:cNvPr id="163876" name="Rectangle 36"/>
          <p:cNvSpPr>
            <a:spLocks noChangeArrowheads="1"/>
          </p:cNvSpPr>
          <p:nvPr/>
        </p:nvSpPr>
        <p:spPr bwMode="auto">
          <a:xfrm>
            <a:off x="9544050" y="2819400"/>
            <a:ext cx="762000" cy="2286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200" b="1">
                <a:solidFill>
                  <a:srgbClr val="000099"/>
                </a:solidFill>
                <a:latin typeface="Times New Roman" panose="02020603050405020304" pitchFamily="18" charset="0"/>
              </a:rPr>
              <a:t>06-3-1521</a:t>
            </a:r>
          </a:p>
        </p:txBody>
      </p:sp>
      <p:sp>
        <p:nvSpPr>
          <p:cNvPr id="163877" name="Rectangle 37"/>
          <p:cNvSpPr>
            <a:spLocks noChangeArrowheads="1"/>
          </p:cNvSpPr>
          <p:nvPr/>
        </p:nvSpPr>
        <p:spPr bwMode="auto">
          <a:xfrm>
            <a:off x="6019800" y="4419600"/>
            <a:ext cx="83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400" b="1">
              <a:latin typeface="Times New Roman" panose="02020603050405020304" pitchFamily="18" charset="0"/>
            </a:endParaRPr>
          </a:p>
          <a:p>
            <a:pPr algn="ctr" eaLnBrk="1" hangingPunct="1"/>
            <a:r>
              <a:rPr lang="en-US" sz="1000" b="1">
                <a:latin typeface="Times New Roman" panose="02020603050405020304" pitchFamily="18" charset="0"/>
              </a:rPr>
              <a:t>Mũi </a:t>
            </a:r>
          </a:p>
          <a:p>
            <a:pPr algn="ctr" eaLnBrk="1" hangingPunct="1"/>
            <a:r>
              <a:rPr lang="en-US" sz="1000" b="1">
                <a:latin typeface="Times New Roman" panose="02020603050405020304" pitchFamily="18" charset="0"/>
              </a:rPr>
              <a:t>Hảo Vọng</a:t>
            </a:r>
          </a:p>
        </p:txBody>
      </p:sp>
      <p:grpSp>
        <p:nvGrpSpPr>
          <p:cNvPr id="163878" name="Group 38"/>
          <p:cNvGrpSpPr>
            <a:grpSpLocks/>
          </p:cNvGrpSpPr>
          <p:nvPr/>
        </p:nvGrpSpPr>
        <p:grpSpPr bwMode="auto">
          <a:xfrm>
            <a:off x="8586788" y="423864"/>
            <a:ext cx="2012950" cy="2319337"/>
            <a:chOff x="4449" y="267"/>
            <a:chExt cx="1268" cy="1461"/>
          </a:xfrm>
        </p:grpSpPr>
        <p:pic>
          <p:nvPicPr>
            <p:cNvPr id="163879" name="Picture 39" descr="Magen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 y="267"/>
              <a:ext cx="1266" cy="1440"/>
            </a:xfrm>
            <a:prstGeom prst="rect">
              <a:avLst/>
            </a:prstGeom>
            <a:noFill/>
            <a:ln w="9525">
              <a:solidFill>
                <a:srgbClr val="CC6600"/>
              </a:solidFill>
              <a:miter lim="800000"/>
              <a:headEnd/>
              <a:tailEnd/>
            </a:ln>
            <a:extLst>
              <a:ext uri="{909E8E84-426E-40DD-AFC4-6F175D3DCCD1}">
                <a14:hiddenFill xmlns:a14="http://schemas.microsoft.com/office/drawing/2010/main">
                  <a:solidFill>
                    <a:srgbClr val="FFFFFF"/>
                  </a:solidFill>
                </a14:hiddenFill>
              </a:ext>
            </a:extLst>
          </p:spPr>
        </p:pic>
        <p:sp>
          <p:nvSpPr>
            <p:cNvPr id="163880" name="Rectangle 40"/>
            <p:cNvSpPr>
              <a:spLocks noChangeArrowheads="1"/>
            </p:cNvSpPr>
            <p:nvPr/>
          </p:nvSpPr>
          <p:spPr bwMode="auto">
            <a:xfrm>
              <a:off x="4560" y="1552"/>
              <a:ext cx="1157" cy="176"/>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600" b="1">
                  <a:solidFill>
                    <a:schemeClr val="bg1"/>
                  </a:solidFill>
                </a:rPr>
                <a:t>F. Ma gien lan</a:t>
              </a:r>
            </a:p>
          </p:txBody>
        </p:sp>
      </p:grpSp>
      <p:sp>
        <p:nvSpPr>
          <p:cNvPr id="163881" name="Rectangle 41"/>
          <p:cNvSpPr>
            <a:spLocks noChangeArrowheads="1"/>
          </p:cNvSpPr>
          <p:nvPr/>
        </p:nvSpPr>
        <p:spPr bwMode="auto">
          <a:xfrm>
            <a:off x="10439400" y="6648450"/>
            <a:ext cx="228600" cy="228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solidFill>
                  <a:srgbClr val="000099"/>
                </a:solidFill>
              </a:rPr>
              <a:t>6</a:t>
            </a:r>
          </a:p>
        </p:txBody>
      </p:sp>
    </p:spTree>
    <p:extLst>
      <p:ext uri="{BB962C8B-B14F-4D97-AF65-F5344CB8AC3E}">
        <p14:creationId xmlns:p14="http://schemas.microsoft.com/office/powerpoint/2010/main" val="605829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4"/>
                                        </p:tgtEl>
                                        <p:attrNameLst>
                                          <p:attrName>style.visibility</p:attrName>
                                        </p:attrNameLst>
                                      </p:cBhvr>
                                      <p:to>
                                        <p:strVal val="visible"/>
                                      </p:to>
                                    </p:set>
                                    <p:animEffect transition="in" filter="fade">
                                      <p:cBhvr>
                                        <p:cTn id="7" dur="1000"/>
                                        <p:tgtEl>
                                          <p:spTgt spid="163874"/>
                                        </p:tgtEl>
                                      </p:cBhvr>
                                    </p:animEffect>
                                  </p:childTnLst>
                                </p:cTn>
                              </p:par>
                              <p:par>
                                <p:cTn id="8" presetID="10" presetClass="entr" presetSubtype="0" fill="hold" nodeType="withEffect">
                                  <p:stCondLst>
                                    <p:cond delay="0"/>
                                  </p:stCondLst>
                                  <p:childTnLst>
                                    <p:set>
                                      <p:cBhvr>
                                        <p:cTn id="9" dur="1" fill="hold">
                                          <p:stCondLst>
                                            <p:cond delay="0"/>
                                          </p:stCondLst>
                                        </p:cTn>
                                        <p:tgtEl>
                                          <p:spTgt spid="163878"/>
                                        </p:tgtEl>
                                        <p:attrNameLst>
                                          <p:attrName>style.visibility</p:attrName>
                                        </p:attrNameLst>
                                      </p:cBhvr>
                                      <p:to>
                                        <p:strVal val="visible"/>
                                      </p:to>
                                    </p:set>
                                    <p:animEffect transition="in" filter="fade">
                                      <p:cBhvr>
                                        <p:cTn id="10" dur="500"/>
                                        <p:tgtEl>
                                          <p:spTgt spid="163878"/>
                                        </p:tgtEl>
                                      </p:cBhvr>
                                    </p:animEffect>
                                  </p:childTnLst>
                                </p:cTn>
                              </p:par>
                              <p:par>
                                <p:cTn id="11" presetID="22" presetClass="entr" presetSubtype="2" repeatCount="2000" fill="hold" grpId="0" nodeType="withEffect">
                                  <p:stCondLst>
                                    <p:cond delay="0"/>
                                  </p:stCondLst>
                                  <p:childTnLst>
                                    <p:set>
                                      <p:cBhvr>
                                        <p:cTn id="12" dur="1" fill="hold">
                                          <p:stCondLst>
                                            <p:cond delay="0"/>
                                          </p:stCondLst>
                                        </p:cTn>
                                        <p:tgtEl>
                                          <p:spTgt spid="163843"/>
                                        </p:tgtEl>
                                        <p:attrNameLst>
                                          <p:attrName>style.visibility</p:attrName>
                                        </p:attrNameLst>
                                      </p:cBhvr>
                                      <p:to>
                                        <p:strVal val="visible"/>
                                      </p:to>
                                    </p:set>
                                    <p:animEffect transition="in" filter="wipe(right)">
                                      <p:cBhvr>
                                        <p:cTn id="13" dur="1000"/>
                                        <p:tgtEl>
                                          <p:spTgt spid="163843"/>
                                        </p:tgtEl>
                                      </p:cBhvr>
                                    </p:animEffect>
                                  </p:childTnLst>
                                </p:cTn>
                              </p:par>
                              <p:par>
                                <p:cTn id="14" presetID="10" presetClass="entr" presetSubtype="0" repeatCount="3000" fill="hold" grpId="0" nodeType="withEffect">
                                  <p:stCondLst>
                                    <p:cond delay="0"/>
                                  </p:stCondLst>
                                  <p:childTnLst>
                                    <p:set>
                                      <p:cBhvr>
                                        <p:cTn id="15" dur="1" fill="hold">
                                          <p:stCondLst>
                                            <p:cond delay="0"/>
                                          </p:stCondLst>
                                        </p:cTn>
                                        <p:tgtEl>
                                          <p:spTgt spid="163871"/>
                                        </p:tgtEl>
                                        <p:attrNameLst>
                                          <p:attrName>style.visibility</p:attrName>
                                        </p:attrNameLst>
                                      </p:cBhvr>
                                      <p:to>
                                        <p:strVal val="visible"/>
                                      </p:to>
                                    </p:set>
                                    <p:animEffect transition="in" filter="fade">
                                      <p:cBhvr>
                                        <p:cTn id="16" dur="500"/>
                                        <p:tgtEl>
                                          <p:spTgt spid="163871"/>
                                        </p:tgtEl>
                                      </p:cBhvr>
                                    </p:animEffect>
                                  </p:childTnLst>
                                </p:cTn>
                              </p:par>
                            </p:childTnLst>
                          </p:cTn>
                        </p:par>
                        <p:par>
                          <p:cTn id="17" fill="hold" nodeType="afterGroup">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63844"/>
                                        </p:tgtEl>
                                        <p:attrNameLst>
                                          <p:attrName>style.visibility</p:attrName>
                                        </p:attrNameLst>
                                      </p:cBhvr>
                                      <p:to>
                                        <p:strVal val="visible"/>
                                      </p:to>
                                    </p:set>
                                    <p:animEffect transition="in" filter="wipe(up)">
                                      <p:cBhvr>
                                        <p:cTn id="20" dur="1000"/>
                                        <p:tgtEl>
                                          <p:spTgt spid="163844"/>
                                        </p:tgtEl>
                                      </p:cBhvr>
                                    </p:animEffect>
                                  </p:childTnLst>
                                </p:cTn>
                              </p:par>
                            </p:childTnLst>
                          </p:cTn>
                        </p:par>
                        <p:par>
                          <p:cTn id="21" fill="hold" nodeType="afterGroup">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63847"/>
                                        </p:tgtEl>
                                        <p:attrNameLst>
                                          <p:attrName>style.visibility</p:attrName>
                                        </p:attrNameLst>
                                      </p:cBhvr>
                                      <p:to>
                                        <p:strVal val="visible"/>
                                      </p:to>
                                    </p:set>
                                    <p:animEffect transition="in" filter="wipe(up)">
                                      <p:cBhvr>
                                        <p:cTn id="24" dur="1000"/>
                                        <p:tgtEl>
                                          <p:spTgt spid="163847"/>
                                        </p:tgtEl>
                                      </p:cBhvr>
                                    </p:animEffect>
                                  </p:childTnLst>
                                </p:cTn>
                              </p:par>
                            </p:childTnLst>
                          </p:cTn>
                        </p:par>
                        <p:par>
                          <p:cTn id="25" fill="hold" nodeType="afterGroup">
                            <p:stCondLst>
                              <p:cond delay="4000"/>
                            </p:stCondLst>
                            <p:childTnLst>
                              <p:par>
                                <p:cTn id="26" presetID="10" presetClass="entr" presetSubtype="0" repeatCount="2000" fill="hold" grpId="0" nodeType="afterEffect">
                                  <p:stCondLst>
                                    <p:cond delay="0"/>
                                  </p:stCondLst>
                                  <p:childTnLst>
                                    <p:set>
                                      <p:cBhvr>
                                        <p:cTn id="27" dur="1" fill="hold">
                                          <p:stCondLst>
                                            <p:cond delay="0"/>
                                          </p:stCondLst>
                                        </p:cTn>
                                        <p:tgtEl>
                                          <p:spTgt spid="163854"/>
                                        </p:tgtEl>
                                        <p:attrNameLst>
                                          <p:attrName>style.visibility</p:attrName>
                                        </p:attrNameLst>
                                      </p:cBhvr>
                                      <p:to>
                                        <p:strVal val="visible"/>
                                      </p:to>
                                    </p:set>
                                    <p:animEffect transition="in" filter="fade">
                                      <p:cBhvr>
                                        <p:cTn id="28" dur="1000"/>
                                        <p:tgtEl>
                                          <p:spTgt spid="163854"/>
                                        </p:tgtEl>
                                      </p:cBhvr>
                                    </p:animEffect>
                                  </p:childTnLst>
                                </p:cTn>
                              </p:par>
                            </p:childTnLst>
                          </p:cTn>
                        </p:par>
                        <p:par>
                          <p:cTn id="29" fill="hold" nodeType="afterGroup">
                            <p:stCondLst>
                              <p:cond delay="6000"/>
                            </p:stCondLst>
                            <p:childTnLst>
                              <p:par>
                                <p:cTn id="30" presetID="22" presetClass="entr" presetSubtype="1" fill="hold" grpId="0" nodeType="afterEffect">
                                  <p:stCondLst>
                                    <p:cond delay="0"/>
                                  </p:stCondLst>
                                  <p:childTnLst>
                                    <p:set>
                                      <p:cBhvr>
                                        <p:cTn id="31" dur="1" fill="hold">
                                          <p:stCondLst>
                                            <p:cond delay="0"/>
                                          </p:stCondLst>
                                        </p:cTn>
                                        <p:tgtEl>
                                          <p:spTgt spid="163845"/>
                                        </p:tgtEl>
                                        <p:attrNameLst>
                                          <p:attrName>style.visibility</p:attrName>
                                        </p:attrNameLst>
                                      </p:cBhvr>
                                      <p:to>
                                        <p:strVal val="visible"/>
                                      </p:to>
                                    </p:set>
                                    <p:animEffect transition="in" filter="wipe(up)">
                                      <p:cBhvr>
                                        <p:cTn id="32" dur="1000"/>
                                        <p:tgtEl>
                                          <p:spTgt spid="163845"/>
                                        </p:tgtEl>
                                      </p:cBhvr>
                                    </p:animEffect>
                                  </p:childTnLst>
                                </p:cTn>
                              </p:par>
                            </p:childTnLst>
                          </p:cTn>
                        </p:par>
                        <p:par>
                          <p:cTn id="33" fill="hold" nodeType="afterGroup">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63848"/>
                                        </p:tgtEl>
                                        <p:attrNameLst>
                                          <p:attrName>style.visibility</p:attrName>
                                        </p:attrNameLst>
                                      </p:cBhvr>
                                      <p:to>
                                        <p:strVal val="visible"/>
                                      </p:to>
                                    </p:set>
                                    <p:animEffect transition="in" filter="fade">
                                      <p:cBhvr>
                                        <p:cTn id="36" dur="1000"/>
                                        <p:tgtEl>
                                          <p:spTgt spid="163848"/>
                                        </p:tgtEl>
                                      </p:cBhvr>
                                    </p:animEffect>
                                  </p:childTnLst>
                                </p:cTn>
                              </p:par>
                            </p:childTnLst>
                          </p:cTn>
                        </p:par>
                        <p:par>
                          <p:cTn id="37" fill="hold" nodeType="afterGroup">
                            <p:stCondLst>
                              <p:cond delay="8000"/>
                            </p:stCondLst>
                            <p:childTnLst>
                              <p:par>
                                <p:cTn id="38" presetID="22" presetClass="entr" presetSubtype="4" fill="hold" grpId="0" nodeType="afterEffect">
                                  <p:stCondLst>
                                    <p:cond delay="0"/>
                                  </p:stCondLst>
                                  <p:childTnLst>
                                    <p:set>
                                      <p:cBhvr>
                                        <p:cTn id="39" dur="1" fill="hold">
                                          <p:stCondLst>
                                            <p:cond delay="0"/>
                                          </p:stCondLst>
                                        </p:cTn>
                                        <p:tgtEl>
                                          <p:spTgt spid="163846"/>
                                        </p:tgtEl>
                                        <p:attrNameLst>
                                          <p:attrName>style.visibility</p:attrName>
                                        </p:attrNameLst>
                                      </p:cBhvr>
                                      <p:to>
                                        <p:strVal val="visible"/>
                                      </p:to>
                                    </p:set>
                                    <p:animEffect transition="in" filter="wipe(down)">
                                      <p:cBhvr>
                                        <p:cTn id="40" dur="1000"/>
                                        <p:tgtEl>
                                          <p:spTgt spid="163846"/>
                                        </p:tgtEl>
                                      </p:cBhvr>
                                    </p:animEffect>
                                  </p:childTnLst>
                                </p:cTn>
                              </p:par>
                            </p:childTnLst>
                          </p:cTn>
                        </p:par>
                        <p:par>
                          <p:cTn id="41" fill="hold" nodeType="afterGroup">
                            <p:stCondLst>
                              <p:cond delay="9000"/>
                            </p:stCondLst>
                            <p:childTnLst>
                              <p:par>
                                <p:cTn id="42" presetID="22" presetClass="entr" presetSubtype="4" fill="hold" grpId="0" nodeType="afterEffect">
                                  <p:stCondLst>
                                    <p:cond delay="0"/>
                                  </p:stCondLst>
                                  <p:childTnLst>
                                    <p:set>
                                      <p:cBhvr>
                                        <p:cTn id="43" dur="1" fill="hold">
                                          <p:stCondLst>
                                            <p:cond delay="0"/>
                                          </p:stCondLst>
                                        </p:cTn>
                                        <p:tgtEl>
                                          <p:spTgt spid="163855"/>
                                        </p:tgtEl>
                                        <p:attrNameLst>
                                          <p:attrName>style.visibility</p:attrName>
                                        </p:attrNameLst>
                                      </p:cBhvr>
                                      <p:to>
                                        <p:strVal val="visible"/>
                                      </p:to>
                                    </p:set>
                                    <p:animEffect transition="in" filter="wipe(down)">
                                      <p:cBhvr>
                                        <p:cTn id="44" dur="1000"/>
                                        <p:tgtEl>
                                          <p:spTgt spid="163855"/>
                                        </p:tgtEl>
                                      </p:cBhvr>
                                    </p:animEffect>
                                  </p:childTnLst>
                                </p:cTn>
                              </p:par>
                            </p:childTnLst>
                          </p:cTn>
                        </p:par>
                        <p:par>
                          <p:cTn id="45" fill="hold" nodeType="afterGroup">
                            <p:stCondLst>
                              <p:cond delay="10000"/>
                            </p:stCondLst>
                            <p:childTnLst>
                              <p:par>
                                <p:cTn id="46" presetID="22" presetClass="entr" presetSubtype="2" fill="hold" grpId="0" nodeType="afterEffect">
                                  <p:stCondLst>
                                    <p:cond delay="0"/>
                                  </p:stCondLst>
                                  <p:childTnLst>
                                    <p:set>
                                      <p:cBhvr>
                                        <p:cTn id="47" dur="1" fill="hold">
                                          <p:stCondLst>
                                            <p:cond delay="0"/>
                                          </p:stCondLst>
                                        </p:cTn>
                                        <p:tgtEl>
                                          <p:spTgt spid="163849"/>
                                        </p:tgtEl>
                                        <p:attrNameLst>
                                          <p:attrName>style.visibility</p:attrName>
                                        </p:attrNameLst>
                                      </p:cBhvr>
                                      <p:to>
                                        <p:strVal val="visible"/>
                                      </p:to>
                                    </p:set>
                                    <p:animEffect transition="in" filter="wipe(right)">
                                      <p:cBhvr>
                                        <p:cTn id="48" dur="1000"/>
                                        <p:tgtEl>
                                          <p:spTgt spid="163849"/>
                                        </p:tgtEl>
                                      </p:cBhvr>
                                    </p:animEffect>
                                  </p:childTnLst>
                                </p:cTn>
                              </p:par>
                            </p:childTnLst>
                          </p:cTn>
                        </p:par>
                        <p:par>
                          <p:cTn id="49" fill="hold" nodeType="afterGroup">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163853"/>
                                        </p:tgtEl>
                                        <p:attrNameLst>
                                          <p:attrName>style.visibility</p:attrName>
                                        </p:attrNameLst>
                                      </p:cBhvr>
                                      <p:to>
                                        <p:strVal val="visible"/>
                                      </p:to>
                                    </p:set>
                                    <p:animEffect transition="in" filter="fade">
                                      <p:cBhvr>
                                        <p:cTn id="52" dur="1000"/>
                                        <p:tgtEl>
                                          <p:spTgt spid="16385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3876"/>
                                        </p:tgtEl>
                                        <p:attrNameLst>
                                          <p:attrName>style.visibility</p:attrName>
                                        </p:attrNameLst>
                                      </p:cBhvr>
                                      <p:to>
                                        <p:strVal val="visible"/>
                                      </p:to>
                                    </p:set>
                                    <p:animEffect transition="in" filter="fade">
                                      <p:cBhvr>
                                        <p:cTn id="55" dur="1000"/>
                                        <p:tgtEl>
                                          <p:spTgt spid="163876"/>
                                        </p:tgtEl>
                                      </p:cBhvr>
                                    </p:animEffect>
                                  </p:childTnLst>
                                </p:cTn>
                              </p:par>
                            </p:childTnLst>
                          </p:cTn>
                        </p:par>
                        <p:par>
                          <p:cTn id="56" fill="hold" nodeType="afterGroup">
                            <p:stCondLst>
                              <p:cond delay="12000"/>
                            </p:stCondLst>
                            <p:childTnLst>
                              <p:par>
                                <p:cTn id="57" presetID="22" presetClass="entr" presetSubtype="1" fill="hold" grpId="0" nodeType="afterEffect">
                                  <p:stCondLst>
                                    <p:cond delay="0"/>
                                  </p:stCondLst>
                                  <p:childTnLst>
                                    <p:set>
                                      <p:cBhvr>
                                        <p:cTn id="58" dur="1" fill="hold">
                                          <p:stCondLst>
                                            <p:cond delay="0"/>
                                          </p:stCondLst>
                                        </p:cTn>
                                        <p:tgtEl>
                                          <p:spTgt spid="163852"/>
                                        </p:tgtEl>
                                        <p:attrNameLst>
                                          <p:attrName>style.visibility</p:attrName>
                                        </p:attrNameLst>
                                      </p:cBhvr>
                                      <p:to>
                                        <p:strVal val="visible"/>
                                      </p:to>
                                    </p:set>
                                    <p:animEffect transition="in" filter="wipe(up)">
                                      <p:cBhvr>
                                        <p:cTn id="59" dur="1000"/>
                                        <p:tgtEl>
                                          <p:spTgt spid="163852"/>
                                        </p:tgtEl>
                                      </p:cBhvr>
                                    </p:animEffect>
                                  </p:childTnLst>
                                </p:cTn>
                              </p:par>
                            </p:childTnLst>
                          </p:cTn>
                        </p:par>
                        <p:par>
                          <p:cTn id="60" fill="hold" nodeType="afterGroup">
                            <p:stCondLst>
                              <p:cond delay="13000"/>
                            </p:stCondLst>
                            <p:childTnLst>
                              <p:par>
                                <p:cTn id="61" presetID="22" presetClass="entr" presetSubtype="2" fill="hold" grpId="0" nodeType="afterEffect">
                                  <p:stCondLst>
                                    <p:cond delay="0"/>
                                  </p:stCondLst>
                                  <p:childTnLst>
                                    <p:set>
                                      <p:cBhvr>
                                        <p:cTn id="62" dur="1" fill="hold">
                                          <p:stCondLst>
                                            <p:cond delay="0"/>
                                          </p:stCondLst>
                                        </p:cTn>
                                        <p:tgtEl>
                                          <p:spTgt spid="163851"/>
                                        </p:tgtEl>
                                        <p:attrNameLst>
                                          <p:attrName>style.visibility</p:attrName>
                                        </p:attrNameLst>
                                      </p:cBhvr>
                                      <p:to>
                                        <p:strVal val="visible"/>
                                      </p:to>
                                    </p:set>
                                    <p:animEffect transition="in" filter="wipe(right)">
                                      <p:cBhvr>
                                        <p:cTn id="63" dur="1000"/>
                                        <p:tgtEl>
                                          <p:spTgt spid="163851"/>
                                        </p:tgtEl>
                                      </p:cBhvr>
                                    </p:animEffect>
                                  </p:childTnLst>
                                </p:cTn>
                              </p:par>
                            </p:childTnLst>
                          </p:cTn>
                        </p:par>
                        <p:par>
                          <p:cTn id="64" fill="hold" nodeType="afterGroup">
                            <p:stCondLst>
                              <p:cond delay="14000"/>
                            </p:stCondLst>
                            <p:childTnLst>
                              <p:par>
                                <p:cTn id="65" presetID="10" presetClass="entr" presetSubtype="0" fill="hold" nodeType="afterEffect">
                                  <p:stCondLst>
                                    <p:cond delay="0"/>
                                  </p:stCondLst>
                                  <p:childTnLst>
                                    <p:set>
                                      <p:cBhvr>
                                        <p:cTn id="66" dur="1" fill="hold">
                                          <p:stCondLst>
                                            <p:cond delay="0"/>
                                          </p:stCondLst>
                                        </p:cTn>
                                        <p:tgtEl>
                                          <p:spTgt spid="163877">
                                            <p:txEl>
                                              <p:pRg st="1" end="1"/>
                                            </p:txEl>
                                          </p:spTgt>
                                        </p:tgtEl>
                                        <p:attrNameLst>
                                          <p:attrName>style.visibility</p:attrName>
                                        </p:attrNameLst>
                                      </p:cBhvr>
                                      <p:to>
                                        <p:strVal val="visible"/>
                                      </p:to>
                                    </p:set>
                                    <p:animEffect transition="in" filter="fade">
                                      <p:cBhvr>
                                        <p:cTn id="67" dur="1000"/>
                                        <p:tgtEl>
                                          <p:spTgt spid="163877">
                                            <p:txEl>
                                              <p:p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63877">
                                            <p:txEl>
                                              <p:pRg st="2" end="2"/>
                                            </p:txEl>
                                          </p:spTgt>
                                        </p:tgtEl>
                                        <p:attrNameLst>
                                          <p:attrName>style.visibility</p:attrName>
                                        </p:attrNameLst>
                                      </p:cBhvr>
                                      <p:to>
                                        <p:strVal val="visible"/>
                                      </p:to>
                                    </p:set>
                                    <p:animEffect transition="in" filter="fade">
                                      <p:cBhvr>
                                        <p:cTn id="70" dur="1000"/>
                                        <p:tgtEl>
                                          <p:spTgt spid="163877">
                                            <p:txEl>
                                              <p:pRg st="2" end="2"/>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3875"/>
                                        </p:tgtEl>
                                        <p:attrNameLst>
                                          <p:attrName>style.visibility</p:attrName>
                                        </p:attrNameLst>
                                      </p:cBhvr>
                                      <p:to>
                                        <p:strVal val="visible"/>
                                      </p:to>
                                    </p:set>
                                    <p:animEffect transition="in" filter="fade">
                                      <p:cBhvr>
                                        <p:cTn id="73" dur="1000"/>
                                        <p:tgtEl>
                                          <p:spTgt spid="163875"/>
                                        </p:tgtEl>
                                      </p:cBhvr>
                                    </p:animEffect>
                                  </p:childTnLst>
                                </p:cTn>
                              </p:par>
                            </p:childTnLst>
                          </p:cTn>
                        </p:par>
                        <p:par>
                          <p:cTn id="74" fill="hold" nodeType="afterGroup">
                            <p:stCondLst>
                              <p:cond delay="15000"/>
                            </p:stCondLst>
                            <p:childTnLst>
                              <p:par>
                                <p:cTn id="75" presetID="22" presetClass="entr" presetSubtype="4" fill="hold" grpId="0" nodeType="afterEffect">
                                  <p:stCondLst>
                                    <p:cond delay="0"/>
                                  </p:stCondLst>
                                  <p:childTnLst>
                                    <p:set>
                                      <p:cBhvr>
                                        <p:cTn id="76" dur="1" fill="hold">
                                          <p:stCondLst>
                                            <p:cond delay="0"/>
                                          </p:stCondLst>
                                        </p:cTn>
                                        <p:tgtEl>
                                          <p:spTgt spid="163850"/>
                                        </p:tgtEl>
                                        <p:attrNameLst>
                                          <p:attrName>style.visibility</p:attrName>
                                        </p:attrNameLst>
                                      </p:cBhvr>
                                      <p:to>
                                        <p:strVal val="visible"/>
                                      </p:to>
                                    </p:set>
                                    <p:animEffect transition="in" filter="wipe(down)">
                                      <p:cBhvr>
                                        <p:cTn id="77" dur="1000"/>
                                        <p:tgtEl>
                                          <p:spTgt spid="163850"/>
                                        </p:tgtEl>
                                      </p:cBhvr>
                                    </p:animEffect>
                                  </p:childTnLst>
                                </p:cTn>
                              </p:par>
                            </p:childTnLst>
                          </p:cTn>
                        </p:par>
                        <p:par>
                          <p:cTn id="78" fill="hold" nodeType="afterGroup">
                            <p:stCondLst>
                              <p:cond delay="16000"/>
                            </p:stCondLst>
                            <p:childTnLst>
                              <p:par>
                                <p:cTn id="79" presetID="22" presetClass="entr" presetSubtype="4" fill="hold" grpId="0" nodeType="afterEffect">
                                  <p:stCondLst>
                                    <p:cond delay="0"/>
                                  </p:stCondLst>
                                  <p:childTnLst>
                                    <p:set>
                                      <p:cBhvr>
                                        <p:cTn id="80" dur="1" fill="hold">
                                          <p:stCondLst>
                                            <p:cond delay="0"/>
                                          </p:stCondLst>
                                        </p:cTn>
                                        <p:tgtEl>
                                          <p:spTgt spid="163856"/>
                                        </p:tgtEl>
                                        <p:attrNameLst>
                                          <p:attrName>style.visibility</p:attrName>
                                        </p:attrNameLst>
                                      </p:cBhvr>
                                      <p:to>
                                        <p:strVal val="visible"/>
                                      </p:to>
                                    </p:set>
                                    <p:animEffect transition="in" filter="wipe(down)">
                                      <p:cBhvr>
                                        <p:cTn id="81" dur="1000"/>
                                        <p:tgtEl>
                                          <p:spTgt spid="163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animBg="1"/>
      <p:bldP spid="163844" grpId="0" animBg="1"/>
      <p:bldP spid="163845" grpId="0" animBg="1"/>
      <p:bldP spid="163846" grpId="0" animBg="1"/>
      <p:bldP spid="163847" grpId="0" animBg="1"/>
      <p:bldP spid="163848" grpId="0" animBg="1"/>
      <p:bldP spid="163849" grpId="0" animBg="1"/>
      <p:bldP spid="163850" grpId="0" animBg="1"/>
      <p:bldP spid="163851" grpId="0" animBg="1"/>
      <p:bldP spid="163852" grpId="0" animBg="1"/>
      <p:bldP spid="163853" grpId="0"/>
      <p:bldP spid="163854" grpId="0"/>
      <p:bldP spid="163855" grpId="0" animBg="1"/>
      <p:bldP spid="163856" grpId="0" animBg="1"/>
      <p:bldP spid="163871" grpId="0" animBg="1"/>
      <p:bldP spid="163874" grpId="0"/>
      <p:bldP spid="163875" grpId="0" animBg="1"/>
      <p:bldP spid="1638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566"/>
            <a:ext cx="6612708" cy="593304"/>
          </a:xfrm>
          <a:prstGeom prst="rect">
            <a:avLst/>
          </a:prstGeom>
          <a:solidFill>
            <a:schemeClr val="accent6">
              <a:lumMod val="40000"/>
              <a:lumOff val="60000"/>
            </a:schemeClr>
          </a:solidFill>
        </p:spPr>
        <p:txBody>
          <a:bodyPr wrap="none">
            <a:spAutoFit/>
          </a:bodyPr>
          <a:lstStyle/>
          <a:p>
            <a:pPr lvl="0" algn="just">
              <a:lnSpc>
                <a:spcPct val="107000"/>
              </a:lnSpc>
              <a:spcAft>
                <a:spcPts val="800"/>
              </a:spcAft>
              <a:defRPr/>
            </a:pP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ÀNH TRÌNH CỦA CÁC CUỘC PHÁT KIẾN ĐỊA L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429" y="745123"/>
            <a:ext cx="11944588" cy="6165130"/>
          </a:xfrm>
          <a:prstGeom prst="roundRect">
            <a:avLst/>
          </a:prstGeom>
        </p:spPr>
      </p:pic>
    </p:spTree>
    <p:extLst>
      <p:ext uri="{BB962C8B-B14F-4D97-AF65-F5344CB8AC3E}">
        <p14:creationId xmlns:p14="http://schemas.microsoft.com/office/powerpoint/2010/main" val="409956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5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44932"/>
            <a:ext cx="10756194" cy="2244204"/>
          </a:xfrm>
          <a:prstGeom prst="rect">
            <a:avLst/>
          </a:prstGeom>
        </p:spPr>
        <p:txBody>
          <a:bodyPr wrap="square">
            <a:spAutoFit/>
          </a:bodyPr>
          <a:lstStyle/>
          <a:p>
            <a:pPr algn="just">
              <a:lnSpc>
                <a:spcPct val="107000"/>
              </a:lnSpc>
              <a:spcAft>
                <a:spcPts val="800"/>
              </a:spcAft>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Phi (1487)</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Cô-lôm-bô</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Mĩ</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(1492</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Va-xcô</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đơ</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Ga-ma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Ấn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(1498</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Ph.Ma-gien-lan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(1519-1522).</a:t>
            </a:r>
            <a:endParaRPr lang="en-US" sz="2800" dirty="0">
              <a:solidFill>
                <a:prstClr val="black"/>
              </a:solidFill>
              <a:ea typeface="Calibri" panose="020F0502020204030204" pitchFamily="34" charset="0"/>
              <a:cs typeface="Times New Roman" panose="02020603050405020304" pitchFamily="18" charset="0"/>
            </a:endParaRPr>
          </a:p>
        </p:txBody>
      </p:sp>
      <p:sp>
        <p:nvSpPr>
          <p:cNvPr id="5" name="Rectangle 4"/>
          <p:cNvSpPr/>
          <p:nvPr/>
        </p:nvSpPr>
        <p:spPr>
          <a:xfrm>
            <a:off x="112098" y="121542"/>
            <a:ext cx="5883468" cy="530594"/>
          </a:xfrm>
          <a:prstGeom prst="rect">
            <a:avLst/>
          </a:prstGeom>
          <a:solidFill>
            <a:schemeClr val="accent6">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tiêu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19477" y="3281932"/>
            <a:ext cx="3255243" cy="553357"/>
          </a:xfrm>
          <a:prstGeom prst="rect">
            <a:avLst/>
          </a:prstGeom>
          <a:solidFill>
            <a:schemeClr val="accent6">
              <a:lumMod val="40000"/>
              <a:lumOff val="60000"/>
            </a:schemeClr>
          </a:solid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2800" b="1" i="1" noProof="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quả</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noProof="0" dirty="0" err="1"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Picture1"/>
          <p:cNvPicPr>
            <a:picLocks noChangeAspect="1" noChangeArrowheads="1" noCrop="1"/>
          </p:cNvPicPr>
          <p:nvPr/>
        </p:nvPicPr>
        <p:blipFill>
          <a:blip r:embed="rId2"/>
          <a:srcRect/>
          <a:stretch>
            <a:fillRect/>
          </a:stretch>
        </p:blipFill>
        <p:spPr bwMode="auto">
          <a:xfrm>
            <a:off x="10367493" y="123529"/>
            <a:ext cx="1600200" cy="1406525"/>
          </a:xfrm>
          <a:prstGeom prst="rect">
            <a:avLst/>
          </a:prstGeom>
          <a:solidFill>
            <a:schemeClr val="accent2">
              <a:lumMod val="20000"/>
              <a:lumOff val="80000"/>
            </a:schemeClr>
          </a:solidFill>
          <a:ln w="9525">
            <a:noFill/>
            <a:miter lim="800000"/>
            <a:headEnd/>
            <a:tailEnd/>
          </a:ln>
        </p:spPr>
      </p:pic>
    </p:spTree>
    <p:extLst>
      <p:ext uri="{BB962C8B-B14F-4D97-AF65-F5344CB8AC3E}">
        <p14:creationId xmlns:p14="http://schemas.microsoft.com/office/powerpoint/2010/main" val="148064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20"/>
          <p:cNvSpPr txBox="1"/>
          <p:nvPr/>
        </p:nvSpPr>
        <p:spPr>
          <a:xfrm>
            <a:off x="1016000" y="3119505"/>
            <a:ext cx="2032000" cy="769634"/>
          </a:xfrm>
          <a:prstGeom prst="rect">
            <a:avLst/>
          </a:prstGeom>
          <a:ln>
            <a:noFill/>
          </a:ln>
        </p:spPr>
        <p:txBody>
          <a:bodyPr wrap="square" lIns="0" tIns="0" rIns="0" bIns="0" rtlCol="0" anchor="t">
            <a:spAutoFit/>
          </a:bodyPr>
          <a:lstStyle/>
          <a:p>
            <a:pPr algn="ctr" defTabSz="609630">
              <a:lnSpc>
                <a:spcPct val="150000"/>
              </a:lnSpc>
            </a:pPr>
            <a:r>
              <a:rPr lang="en-US" sz="3334" dirty="0">
                <a:solidFill>
                  <a:srgbClr val="0070C0"/>
                </a:solidFill>
                <a:latin typeface="#9Slide03 FS Neusa Bold" panose="00000800000000000000" pitchFamily="2" charset="0"/>
                <a:ea typeface="Arial"/>
                <a:cs typeface="Arial"/>
                <a:sym typeface="Arial"/>
              </a:rPr>
              <a:t>A</a:t>
            </a:r>
            <a:endParaRPr lang="en-US" sz="3334" dirty="0">
              <a:solidFill>
                <a:srgbClr val="0070C0"/>
              </a:solidFill>
              <a:latin typeface="#9Slide03 FS Neusa Bold" panose="00000800000000000000" pitchFamily="2" charset="0"/>
            </a:endParaRPr>
          </a:p>
        </p:txBody>
      </p:sp>
      <p:sp>
        <p:nvSpPr>
          <p:cNvPr id="13" name="TextBox 20"/>
          <p:cNvSpPr txBox="1"/>
          <p:nvPr/>
        </p:nvSpPr>
        <p:spPr>
          <a:xfrm>
            <a:off x="7397827" y="3119505"/>
            <a:ext cx="2032000" cy="769634"/>
          </a:xfrm>
          <a:prstGeom prst="rect">
            <a:avLst/>
          </a:prstGeom>
          <a:ln>
            <a:noFill/>
          </a:ln>
        </p:spPr>
        <p:txBody>
          <a:bodyPr wrap="square" lIns="0" tIns="0" rIns="0" bIns="0" rtlCol="0" anchor="t">
            <a:spAutoFit/>
          </a:bodyPr>
          <a:lstStyle/>
          <a:p>
            <a:pPr algn="ctr" defTabSz="609630">
              <a:lnSpc>
                <a:spcPct val="150000"/>
              </a:lnSpc>
            </a:pPr>
            <a:r>
              <a:rPr lang="en-US" sz="3334" dirty="0">
                <a:solidFill>
                  <a:srgbClr val="0070C0"/>
                </a:solidFill>
                <a:latin typeface="#9Slide03 FS Neusa Bold" panose="00000800000000000000" pitchFamily="2" charset="0"/>
                <a:ea typeface="Arial"/>
                <a:cs typeface="Arial"/>
                <a:sym typeface="Arial"/>
              </a:rPr>
              <a:t>B</a:t>
            </a:r>
            <a:endParaRPr lang="en-US" sz="3334" dirty="0">
              <a:solidFill>
                <a:srgbClr val="0070C0"/>
              </a:solidFill>
              <a:latin typeface="#9Slide03 FS Neusa Bold" panose="00000800000000000000" pitchFamily="2" charset="0"/>
            </a:endParaRPr>
          </a:p>
        </p:txBody>
      </p:sp>
      <p:cxnSp>
        <p:nvCxnSpPr>
          <p:cNvPr id="15" name="Straight Connector 14"/>
          <p:cNvCxnSpPr/>
          <p:nvPr/>
        </p:nvCxnSpPr>
        <p:spPr>
          <a:xfrm>
            <a:off x="3048000" y="2163119"/>
            <a:ext cx="2252502" cy="308609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7" name="TextBox 20"/>
          <p:cNvSpPr txBox="1"/>
          <p:nvPr/>
        </p:nvSpPr>
        <p:spPr>
          <a:xfrm>
            <a:off x="431074" y="1752600"/>
            <a:ext cx="2616926" cy="923330"/>
          </a:xfrm>
          <a:prstGeom prst="rect">
            <a:avLst/>
          </a:prstGeom>
          <a:ln>
            <a:solidFill>
              <a:schemeClr val="tx1">
                <a:lumMod val="50000"/>
                <a:lumOff val="50000"/>
              </a:schemeClr>
            </a:solidFill>
          </a:ln>
        </p:spPr>
        <p:txBody>
          <a:bodyPr wrap="square" lIns="0" tIns="0" rIns="0" bIns="0" rtlCol="0" anchor="t">
            <a:spAutoFit/>
          </a:bodyPr>
          <a:lstStyle/>
          <a:p>
            <a:pPr algn="ctr" defTabSz="609630">
              <a:lnSpc>
                <a:spcPct val="150000"/>
              </a:lnSpc>
            </a:pPr>
            <a:r>
              <a:rPr lang="en-US" sz="4000" dirty="0" err="1">
                <a:solidFill>
                  <a:prstClr val="black">
                    <a:lumMod val="85000"/>
                    <a:lumOff val="15000"/>
                  </a:prstClr>
                </a:solidFill>
                <a:latin typeface="#9Slide03 FS Neusa Bold" panose="00000800000000000000" pitchFamily="2" charset="0"/>
                <a:ea typeface="Arial"/>
                <a:cs typeface="Arial"/>
                <a:sym typeface="Arial"/>
              </a:rPr>
              <a:t>Tích</a:t>
            </a:r>
            <a:r>
              <a:rPr lang="en-US" sz="4000" dirty="0">
                <a:solidFill>
                  <a:prstClr val="black">
                    <a:lumMod val="85000"/>
                    <a:lumOff val="15000"/>
                  </a:prstClr>
                </a:solidFill>
                <a:latin typeface="#9Slide03 FS Neusa Bold" panose="00000800000000000000" pitchFamily="2" charset="0"/>
                <a:ea typeface="Arial"/>
                <a:cs typeface="Arial"/>
                <a:sym typeface="Arial"/>
              </a:rPr>
              <a:t> </a:t>
            </a:r>
            <a:r>
              <a:rPr lang="en-US" sz="4000" dirty="0" err="1">
                <a:solidFill>
                  <a:prstClr val="black">
                    <a:lumMod val="85000"/>
                    <a:lumOff val="15000"/>
                  </a:prstClr>
                </a:solidFill>
                <a:latin typeface="#9Slide03 FS Neusa Bold" panose="00000800000000000000" pitchFamily="2" charset="0"/>
                <a:ea typeface="Arial"/>
                <a:cs typeface="Arial"/>
                <a:sym typeface="Arial"/>
              </a:rPr>
              <a:t>cực</a:t>
            </a:r>
            <a:endParaRPr lang="en-US" sz="4000" dirty="0">
              <a:solidFill>
                <a:prstClr val="black">
                  <a:lumMod val="85000"/>
                  <a:lumOff val="15000"/>
                </a:prstClr>
              </a:solidFill>
              <a:latin typeface="#9Slide03 FS Neusa Bold" panose="00000800000000000000" pitchFamily="2" charset="0"/>
            </a:endParaRPr>
          </a:p>
        </p:txBody>
      </p:sp>
      <p:grpSp>
        <p:nvGrpSpPr>
          <p:cNvPr id="18" name="Group 5"/>
          <p:cNvGrpSpPr/>
          <p:nvPr/>
        </p:nvGrpSpPr>
        <p:grpSpPr>
          <a:xfrm>
            <a:off x="5300502" y="3695179"/>
            <a:ext cx="6000001" cy="3693215"/>
            <a:chOff x="-713640" y="-260977"/>
            <a:chExt cx="1744455" cy="1073777"/>
          </a:xfrm>
        </p:grpSpPr>
        <p:sp>
          <p:nvSpPr>
            <p:cNvPr id="19" name="Freeform 6"/>
            <p:cNvSpPr/>
            <p:nvPr/>
          </p:nvSpPr>
          <p:spPr>
            <a:xfrm>
              <a:off x="-713640" y="-260977"/>
              <a:ext cx="1744455" cy="907119"/>
            </a:xfrm>
            <a:custGeom>
              <a:avLst/>
              <a:gdLst/>
              <a:ahLst/>
              <a:cxnLst/>
              <a:rect l="l" t="t" r="r" b="b"/>
              <a:pathLst>
                <a:path w="1029734" h="162947">
                  <a:moveTo>
                    <a:pt x="0" y="0"/>
                  </a:moveTo>
                  <a:lnTo>
                    <a:pt x="1029734" y="0"/>
                  </a:lnTo>
                  <a:lnTo>
                    <a:pt x="1029734" y="162947"/>
                  </a:lnTo>
                  <a:lnTo>
                    <a:pt x="0" y="162947"/>
                  </a:lnTo>
                  <a:close/>
                </a:path>
              </a:pathLst>
            </a:custGeom>
            <a:solidFill>
              <a:srgbClr val="F3BE66"/>
            </a:solidFill>
          </p:spPr>
        </p:sp>
        <p:sp>
          <p:nvSpPr>
            <p:cNvPr id="21"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2" name="Picture 21" descr="Diagram&#10;&#10;Description automatically generated"/>
          <p:cNvPicPr/>
          <p:nvPr/>
        </p:nvPicPr>
        <p:blipFill rotWithShape="1">
          <a:blip r:embed="rId2"/>
          <a:srcRect l="2835" t="5546" r="2376" b="3889"/>
          <a:stretch/>
        </p:blipFill>
        <p:spPr>
          <a:xfrm>
            <a:off x="5533141" y="3843677"/>
            <a:ext cx="5537200" cy="2811067"/>
          </a:xfrm>
          <a:prstGeom prst="rect">
            <a:avLst/>
          </a:prstGeom>
        </p:spPr>
      </p:pic>
      <p:cxnSp>
        <p:nvCxnSpPr>
          <p:cNvPr id="23" name="Straight Connector 22"/>
          <p:cNvCxnSpPr/>
          <p:nvPr/>
        </p:nvCxnSpPr>
        <p:spPr>
          <a:xfrm flipV="1">
            <a:off x="3048000" y="1695733"/>
            <a:ext cx="2235245" cy="3142959"/>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5" name="TextBox 20"/>
          <p:cNvSpPr txBox="1"/>
          <p:nvPr/>
        </p:nvSpPr>
        <p:spPr>
          <a:xfrm>
            <a:off x="431074" y="4428174"/>
            <a:ext cx="2616926" cy="923330"/>
          </a:xfrm>
          <a:prstGeom prst="rect">
            <a:avLst/>
          </a:prstGeom>
          <a:ln>
            <a:solidFill>
              <a:schemeClr val="tx1">
                <a:lumMod val="50000"/>
                <a:lumOff val="50000"/>
              </a:schemeClr>
            </a:solidFill>
          </a:ln>
        </p:spPr>
        <p:txBody>
          <a:bodyPr wrap="square" lIns="0" tIns="0" rIns="0" bIns="0" rtlCol="0" anchor="t">
            <a:spAutoFit/>
          </a:bodyPr>
          <a:lstStyle/>
          <a:p>
            <a:pPr algn="ctr" defTabSz="609630">
              <a:lnSpc>
                <a:spcPct val="150000"/>
              </a:lnSpc>
            </a:pPr>
            <a:r>
              <a:rPr lang="en-US" sz="4000" dirty="0" err="1">
                <a:solidFill>
                  <a:prstClr val="black">
                    <a:lumMod val="85000"/>
                    <a:lumOff val="15000"/>
                  </a:prstClr>
                </a:solidFill>
                <a:latin typeface="#9Slide03 FS Neusa Bold" panose="00000800000000000000" pitchFamily="2" charset="0"/>
                <a:ea typeface="Arial"/>
                <a:cs typeface="Arial"/>
                <a:sym typeface="Arial"/>
              </a:rPr>
              <a:t>Tiêu</a:t>
            </a:r>
            <a:r>
              <a:rPr lang="en-US" sz="4000" dirty="0">
                <a:solidFill>
                  <a:prstClr val="black">
                    <a:lumMod val="85000"/>
                    <a:lumOff val="15000"/>
                  </a:prstClr>
                </a:solidFill>
                <a:latin typeface="#9Slide03 FS Neusa Bold" panose="00000800000000000000" pitchFamily="2" charset="0"/>
                <a:ea typeface="Arial"/>
                <a:cs typeface="Arial"/>
                <a:sym typeface="Arial"/>
              </a:rPr>
              <a:t> </a:t>
            </a:r>
            <a:r>
              <a:rPr lang="en-US" sz="4000" dirty="0" err="1">
                <a:solidFill>
                  <a:prstClr val="black">
                    <a:lumMod val="85000"/>
                    <a:lumOff val="15000"/>
                  </a:prstClr>
                </a:solidFill>
                <a:latin typeface="#9Slide03 FS Neusa Bold" panose="00000800000000000000" pitchFamily="2" charset="0"/>
                <a:ea typeface="Arial"/>
                <a:cs typeface="Arial"/>
                <a:sym typeface="Arial"/>
              </a:rPr>
              <a:t>cực</a:t>
            </a:r>
            <a:endParaRPr lang="en-US" sz="4000" dirty="0">
              <a:solidFill>
                <a:prstClr val="black">
                  <a:lumMod val="85000"/>
                  <a:lumOff val="15000"/>
                </a:prstClr>
              </a:solidFill>
              <a:latin typeface="#9Slide03 FS Neusa Bold" panose="00000800000000000000" pitchFamily="2" charset="0"/>
              <a:ea typeface="Arial"/>
              <a:cs typeface="Arial"/>
              <a:sym typeface="Arial"/>
            </a:endParaRPr>
          </a:p>
        </p:txBody>
      </p:sp>
      <p:grpSp>
        <p:nvGrpSpPr>
          <p:cNvPr id="29" name="Group 2"/>
          <p:cNvGrpSpPr/>
          <p:nvPr/>
        </p:nvGrpSpPr>
        <p:grpSpPr>
          <a:xfrm>
            <a:off x="5301742" y="209445"/>
            <a:ext cx="6000001" cy="5433647"/>
            <a:chOff x="-353951" y="-766996"/>
            <a:chExt cx="1744455" cy="1579796"/>
          </a:xfrm>
        </p:grpSpPr>
        <p:sp>
          <p:nvSpPr>
            <p:cNvPr id="30" name="Freeform 3"/>
            <p:cNvSpPr/>
            <p:nvPr/>
          </p:nvSpPr>
          <p:spPr>
            <a:xfrm>
              <a:off x="-353951" y="-766996"/>
              <a:ext cx="1744455" cy="907119"/>
            </a:xfrm>
            <a:custGeom>
              <a:avLst/>
              <a:gdLst/>
              <a:ahLst/>
              <a:cxnLst/>
              <a:rect l="l" t="t" r="r" b="b"/>
              <a:pathLst>
                <a:path w="1029734" h="162947">
                  <a:moveTo>
                    <a:pt x="0" y="0"/>
                  </a:moveTo>
                  <a:lnTo>
                    <a:pt x="1029734" y="0"/>
                  </a:lnTo>
                  <a:lnTo>
                    <a:pt x="1029734" y="162947"/>
                  </a:lnTo>
                  <a:lnTo>
                    <a:pt x="0" y="162947"/>
                  </a:lnTo>
                  <a:close/>
                </a:path>
              </a:pathLst>
            </a:custGeom>
            <a:solidFill>
              <a:srgbClr val="FA6742"/>
            </a:solidFill>
          </p:spPr>
        </p:sp>
        <p:sp>
          <p:nvSpPr>
            <p:cNvPr id="31"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2" name="Picture 31" descr="A group of people posing for a photo&#10;&#10;Description automatically generated with medium confidence"/>
          <p:cNvPicPr/>
          <p:nvPr/>
        </p:nvPicPr>
        <p:blipFill rotWithShape="1">
          <a:blip r:embed="rId3">
            <a:extLst>
              <a:ext uri="{28A0092B-C50C-407E-A947-70E740481C1C}">
                <a14:useLocalDpi xmlns:a14="http://schemas.microsoft.com/office/drawing/2010/main" val="0"/>
              </a:ext>
            </a:extLst>
          </a:blip>
          <a:srcRect l="3765" t="5264" r="3437" b="5110"/>
          <a:stretch/>
        </p:blipFill>
        <p:spPr bwMode="auto">
          <a:xfrm>
            <a:off x="5533141" y="349668"/>
            <a:ext cx="5537200" cy="2769837"/>
          </a:xfrm>
          <a:prstGeom prst="rect">
            <a:avLst/>
          </a:prstGeom>
          <a:noFill/>
          <a:ln>
            <a:noFill/>
          </a:ln>
        </p:spPr>
      </p:pic>
    </p:spTree>
    <p:extLst>
      <p:ext uri="{BB962C8B-B14F-4D97-AF65-F5344CB8AC3E}">
        <p14:creationId xmlns:p14="http://schemas.microsoft.com/office/powerpoint/2010/main" val="307215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4010696" y="1647031"/>
            <a:ext cx="1143000" cy="533400"/>
          </a:xfrm>
          <a:prstGeom prst="leftRightArrow">
            <a:avLst>
              <a:gd name="adj1" fmla="val 50000"/>
              <a:gd name="adj2" fmla="val 42857"/>
            </a:avLst>
          </a:prstGeom>
          <a:solidFill>
            <a:schemeClr val="fo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latin typeface="Times New Roman" panose="02020603050405020304" pitchFamily="18" charset="0"/>
              <a:cs typeface="Times New Roman" panose="02020603050405020304" pitchFamily="18" charset="0"/>
            </a:endParaRPr>
          </a:p>
        </p:txBody>
      </p:sp>
      <p:sp>
        <p:nvSpPr>
          <p:cNvPr id="5" name="AutoShape 8"/>
          <p:cNvSpPr>
            <a:spLocks noChangeArrowheads="1"/>
          </p:cNvSpPr>
          <p:nvPr/>
        </p:nvSpPr>
        <p:spPr bwMode="auto">
          <a:xfrm>
            <a:off x="2272048" y="1037431"/>
            <a:ext cx="1600200" cy="1752600"/>
          </a:xfrm>
          <a:prstGeom prst="star8">
            <a:avLst>
              <a:gd name="adj" fmla="val 38250"/>
            </a:avLst>
          </a:prstGeom>
          <a:solidFill>
            <a:srgbClr val="FFFF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2800" b="1" dirty="0" err="1" smtClean="0">
                <a:solidFill>
                  <a:srgbClr val="0000FF"/>
                </a:solidFill>
                <a:latin typeface="Times New Roman" panose="02020603050405020304" pitchFamily="18" charset="0"/>
                <a:cs typeface="Times New Roman" panose="02020603050405020304" pitchFamily="18" charset="0"/>
              </a:rPr>
              <a:t>Châu</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Âu</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6" name="AutoShape 9"/>
          <p:cNvSpPr>
            <a:spLocks noChangeArrowheads="1"/>
          </p:cNvSpPr>
          <p:nvPr/>
        </p:nvSpPr>
        <p:spPr bwMode="auto">
          <a:xfrm>
            <a:off x="5361904" y="1100604"/>
            <a:ext cx="1873876" cy="1524000"/>
          </a:xfrm>
          <a:prstGeom prst="star8">
            <a:avLst>
              <a:gd name="adj" fmla="val 38250"/>
            </a:avLst>
          </a:prstGeom>
          <a:solidFill>
            <a:srgbClr val="FFFF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200" dirty="0" err="1" smtClean="0">
                <a:solidFill>
                  <a:srgbClr val="0000FF"/>
                </a:solidFill>
                <a:latin typeface="Times New Roman" panose="02020603050405020304" pitchFamily="18" charset="0"/>
                <a:cs typeface="Times New Roman" panose="02020603050405020304" pitchFamily="18" charset="0"/>
              </a:rPr>
              <a:t>Châu</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Âu</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AutoShape 20"/>
          <p:cNvSpPr>
            <a:spLocks/>
          </p:cNvSpPr>
          <p:nvPr/>
        </p:nvSpPr>
        <p:spPr bwMode="auto">
          <a:xfrm>
            <a:off x="7540580" y="1647030"/>
            <a:ext cx="160985" cy="3813611"/>
          </a:xfrm>
          <a:prstGeom prst="rightBrace">
            <a:avLst>
              <a:gd name="adj1" fmla="val 112500"/>
              <a:gd name="adj2" fmla="val 50000"/>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endParaRPr lang="en-US">
              <a:solidFill>
                <a:srgbClr val="0000FF"/>
              </a:solidFill>
              <a:latin typeface="Times New Roman" panose="02020603050405020304" pitchFamily="18" charset="0"/>
              <a:cs typeface="Times New Roman" panose="02020603050405020304" pitchFamily="18" charset="0"/>
            </a:endParaRPr>
          </a:p>
        </p:txBody>
      </p:sp>
      <p:sp>
        <p:nvSpPr>
          <p:cNvPr id="8" name="Text Box 21"/>
          <p:cNvSpPr txBox="1">
            <a:spLocks noChangeArrowheads="1"/>
          </p:cNvSpPr>
          <p:nvPr/>
        </p:nvSpPr>
        <p:spPr bwMode="auto">
          <a:xfrm>
            <a:off x="914400" y="1524794"/>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sz="2800" b="1" u="sng" dirty="0" err="1" smtClean="0">
                <a:solidFill>
                  <a:srgbClr val="990000"/>
                </a:solidFill>
                <a:latin typeface="Times New Roman" panose="02020603050405020304" pitchFamily="18" charset="0"/>
                <a:cs typeface="Times New Roman" panose="02020603050405020304" pitchFamily="18" charset="0"/>
              </a:rPr>
              <a:t>Trước</a:t>
            </a:r>
            <a:endParaRPr lang="en-US" sz="2800" b="1" u="sng" dirty="0">
              <a:solidFill>
                <a:srgbClr val="990000"/>
              </a:solidFill>
              <a:latin typeface="Times New Roman" panose="02020603050405020304" pitchFamily="18" charset="0"/>
              <a:cs typeface="Times New Roman" panose="02020603050405020304" pitchFamily="18" charset="0"/>
            </a:endParaRPr>
          </a:p>
        </p:txBody>
      </p:sp>
      <p:sp>
        <p:nvSpPr>
          <p:cNvPr id="9" name="Text Box 26"/>
          <p:cNvSpPr txBox="1">
            <a:spLocks noChangeArrowheads="1"/>
          </p:cNvSpPr>
          <p:nvPr/>
        </p:nvSpPr>
        <p:spPr bwMode="auto">
          <a:xfrm>
            <a:off x="8280041" y="2180431"/>
            <a:ext cx="271851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spcBef>
                <a:spcPct val="50000"/>
              </a:spcBef>
              <a:buFont typeface="Wingdings" panose="05000000000000000000" pitchFamily="2" charset="2"/>
              <a:buChar char="Ø"/>
            </a:pPr>
            <a:r>
              <a:rPr lang="en-US" sz="3600" dirty="0" err="1" smtClean="0">
                <a:solidFill>
                  <a:srgbClr val="0000FF"/>
                </a:solidFill>
                <a:latin typeface="Times New Roman" panose="02020603050405020304" pitchFamily="18" charset="0"/>
                <a:cs typeface="Times New Roman" panose="02020603050405020304" pitchFamily="18" charset="0"/>
              </a:rPr>
              <a:t>Mở</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rộng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phạm</a:t>
            </a:r>
            <a:r>
              <a:rPr lang="en-US" sz="3600" dirty="0" smtClean="0">
                <a:solidFill>
                  <a:srgbClr val="0000FF"/>
                </a:solidFill>
                <a:latin typeface="Times New Roman" panose="02020603050405020304" pitchFamily="18" charset="0"/>
                <a:cs typeface="Times New Roman" panose="02020603050405020304" pitchFamily="18" charset="0"/>
              </a:rPr>
              <a:t> vi </a:t>
            </a:r>
            <a:r>
              <a:rPr lang="en-US" sz="3600" dirty="0" err="1" smtClean="0">
                <a:solidFill>
                  <a:srgbClr val="0000FF"/>
                </a:solidFill>
                <a:latin typeface="Times New Roman" panose="02020603050405020304" pitchFamily="18" charset="0"/>
                <a:cs typeface="Times New Roman" panose="02020603050405020304" pitchFamily="18" charset="0"/>
              </a:rPr>
              <a:t>buôn</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bán</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ra</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thế</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giới</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10" name="Text Box 28"/>
          <p:cNvSpPr txBox="1">
            <a:spLocks noChangeArrowheads="1"/>
          </p:cNvSpPr>
          <p:nvPr/>
        </p:nvSpPr>
        <p:spPr bwMode="auto">
          <a:xfrm>
            <a:off x="2438400" y="5563394"/>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endParaRPr lang="en-US">
              <a:latin typeface="Times New Roman" panose="02020603050405020304" pitchFamily="18" charset="0"/>
              <a:cs typeface="Times New Roman" panose="02020603050405020304" pitchFamily="18" charset="0"/>
            </a:endParaRPr>
          </a:p>
        </p:txBody>
      </p:sp>
      <p:sp>
        <p:nvSpPr>
          <p:cNvPr id="11" name="Text Box 31"/>
          <p:cNvSpPr txBox="1">
            <a:spLocks noChangeArrowheads="1"/>
          </p:cNvSpPr>
          <p:nvPr/>
        </p:nvSpPr>
        <p:spPr bwMode="auto">
          <a:xfrm>
            <a:off x="2272048" y="5880606"/>
            <a:ext cx="7019870" cy="584775"/>
          </a:xfrm>
          <a:prstGeom prst="rect">
            <a:avLst/>
          </a:prstGeom>
          <a:solidFill>
            <a:srgbClr val="37F9AF"/>
          </a:solidFill>
          <a:ln>
            <a:noFill/>
          </a:ln>
          <a:effectLs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1" hangingPunct="1">
              <a:spcBef>
                <a:spcPct val="20000"/>
              </a:spcBef>
              <a:buClr>
                <a:schemeClr val="hlink"/>
              </a:buClr>
              <a:buSzPct val="60000"/>
              <a:buFont typeface="Wingdings" panose="05000000000000000000" pitchFamily="2" charset="2"/>
              <a:buNone/>
            </a:pPr>
            <a:r>
              <a:rPr lang="en-US" sz="3200" dirty="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Tiền</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đề</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cho</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sự</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ra</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đời</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Chủ</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nghĩa</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Tư</a:t>
            </a:r>
            <a:r>
              <a:rPr lang="en-US" sz="3200" dirty="0"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dirty="0" err="1" smtClean="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bản</a:t>
            </a:r>
            <a:endParaRPr lang="en-US" sz="3200" dirty="0">
              <a:solidFill>
                <a:srgbClr val="A50021"/>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2" name="AutoShape 32"/>
          <p:cNvSpPr>
            <a:spLocks noChangeArrowheads="1"/>
          </p:cNvSpPr>
          <p:nvPr/>
        </p:nvSpPr>
        <p:spPr bwMode="auto">
          <a:xfrm>
            <a:off x="1416676" y="6063986"/>
            <a:ext cx="609600" cy="376237"/>
          </a:xfrm>
          <a:prstGeom prst="rightArrow">
            <a:avLst>
              <a:gd name="adj1" fmla="val 50000"/>
              <a:gd name="adj2" fmla="val 40506"/>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latin typeface="Times New Roman" panose="02020603050405020304" pitchFamily="18" charset="0"/>
              <a:cs typeface="Times New Roman" panose="02020603050405020304" pitchFamily="18" charset="0"/>
            </a:endParaRPr>
          </a:p>
        </p:txBody>
      </p:sp>
      <p:sp>
        <p:nvSpPr>
          <p:cNvPr id="13" name="Oval 12"/>
          <p:cNvSpPr/>
          <p:nvPr/>
        </p:nvSpPr>
        <p:spPr>
          <a:xfrm>
            <a:off x="4035112" y="4036829"/>
            <a:ext cx="1326792" cy="114622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Châu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Âu</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4" name="Oval 13"/>
          <p:cNvSpPr/>
          <p:nvPr/>
        </p:nvSpPr>
        <p:spPr>
          <a:xfrm>
            <a:off x="3872248" y="2550639"/>
            <a:ext cx="1489656" cy="101902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Châu</a:t>
            </a:r>
            <a:r>
              <a:rPr lang="en-US" sz="2800" dirty="0" smtClean="0">
                <a:solidFill>
                  <a:srgbClr val="002060"/>
                </a:solidFill>
                <a:latin typeface="Times New Roman" panose="02020603050405020304" pitchFamily="18" charset="0"/>
                <a:cs typeface="Times New Roman" panose="02020603050405020304" pitchFamily="18" charset="0"/>
              </a:rPr>
              <a:t>  Á</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 name="Oval 14"/>
          <p:cNvSpPr/>
          <p:nvPr/>
        </p:nvSpPr>
        <p:spPr>
          <a:xfrm>
            <a:off x="5858814" y="4802703"/>
            <a:ext cx="1376966" cy="97683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Châu</a:t>
            </a:r>
            <a:r>
              <a:rPr lang="en-US" sz="2800" dirty="0" smtClean="0">
                <a:solidFill>
                  <a:srgbClr val="002060"/>
                </a:solidFill>
                <a:latin typeface="Times New Roman" panose="02020603050405020304" pitchFamily="18" charset="0"/>
                <a:cs typeface="Times New Roman" panose="02020603050405020304" pitchFamily="18" charset="0"/>
              </a:rPr>
              <a:t> Phi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6" name="Oval 15"/>
          <p:cNvSpPr/>
          <p:nvPr/>
        </p:nvSpPr>
        <p:spPr>
          <a:xfrm>
            <a:off x="2133600" y="4871669"/>
            <a:ext cx="1356575" cy="92531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Châu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Mỹ</a:t>
            </a:r>
            <a:endParaRPr lang="en-US" sz="2800" dirty="0">
              <a:solidFill>
                <a:srgbClr val="002060"/>
              </a:solidFill>
              <a:latin typeface="Times New Roman" panose="02020603050405020304" pitchFamily="18" charset="0"/>
              <a:cs typeface="Times New Roman" panose="02020603050405020304" pitchFamily="18" charset="0"/>
            </a:endParaRPr>
          </a:p>
        </p:txBody>
      </p:sp>
      <p:cxnSp>
        <p:nvCxnSpPr>
          <p:cNvPr id="17" name="Straight Arrow Connector 16"/>
          <p:cNvCxnSpPr>
            <a:stCxn id="13" idx="0"/>
          </p:cNvCxnSpPr>
          <p:nvPr/>
        </p:nvCxnSpPr>
        <p:spPr>
          <a:xfrm flipV="1">
            <a:off x="4698508" y="3653285"/>
            <a:ext cx="0" cy="38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361904" y="4802703"/>
            <a:ext cx="496910" cy="286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490175" y="4812039"/>
            <a:ext cx="544937" cy="2656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7917" y="2536931"/>
            <a:ext cx="759854" cy="523220"/>
          </a:xfrm>
          <a:prstGeom prst="rect">
            <a:avLst/>
          </a:prstGeom>
          <a:noFill/>
        </p:spPr>
        <p:txBody>
          <a:bodyPr wrap="square" rtlCol="0">
            <a:spAutoFit/>
          </a:bodyPr>
          <a:lstStyle/>
          <a:p>
            <a:r>
              <a:rPr lang="en-US" sz="2800" b="1" u="sng" dirty="0" err="1" smtClean="0">
                <a:solidFill>
                  <a:srgbClr val="C00000"/>
                </a:solidFill>
                <a:latin typeface="Times New Roman" panose="02020603050405020304" pitchFamily="18" charset="0"/>
                <a:cs typeface="Times New Roman" panose="02020603050405020304" pitchFamily="18" charset="0"/>
              </a:rPr>
              <a:t>Sau</a:t>
            </a:r>
            <a:endParaRPr lang="en-US" sz="2800" b="1" u="sng" dirty="0">
              <a:solidFill>
                <a:srgbClr val="C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17892" y="286101"/>
            <a:ext cx="8100294" cy="553357"/>
          </a:xfrm>
          <a:prstGeom prst="rect">
            <a:avLst/>
          </a:prstGeom>
        </p:spPr>
        <p:txBody>
          <a:bodyPr wrap="none">
            <a:spAutoFit/>
          </a:bodyPr>
          <a:lstStyle/>
          <a:p>
            <a:pPr algn="just">
              <a:lnSpc>
                <a:spcPct val="107000"/>
              </a:lnSpc>
              <a:spcAft>
                <a:spcPts val="800"/>
              </a:spcAf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98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arn(inVertical)">
                                      <p:cBhvr>
                                        <p:cTn id="63" dur="500"/>
                                        <p:tgtEl>
                                          <p:spTgt spid="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Vertical)">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1000"/>
                                        <p:tgtEl>
                                          <p:spTgt spid="11"/>
                                        </p:tgtEl>
                                      </p:cBhvr>
                                    </p:animEffect>
                                    <p:anim calcmode="lin" valueType="num">
                                      <p:cBhvr>
                                        <p:cTn id="77" dur="1000" fill="hold"/>
                                        <p:tgtEl>
                                          <p:spTgt spid="11"/>
                                        </p:tgtEl>
                                        <p:attrNameLst>
                                          <p:attrName>ppt_x</p:attrName>
                                        </p:attrNameLst>
                                      </p:cBhvr>
                                      <p:tavLst>
                                        <p:tav tm="0">
                                          <p:val>
                                            <p:strVal val="#ppt_x"/>
                                          </p:val>
                                        </p:tav>
                                        <p:tav tm="100000">
                                          <p:val>
                                            <p:strVal val="#ppt_x"/>
                                          </p:val>
                                        </p:tav>
                                      </p:tavLst>
                                    </p:anim>
                                    <p:anim calcmode="lin" valueType="num">
                                      <p:cBhvr>
                                        <p:cTn id="7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1" grpId="0" animBg="1"/>
      <p:bldP spid="12" grpId="0" animBg="1"/>
      <p:bldP spid="13" grpId="0" animBg="1"/>
      <p:bldP spid="14" grpId="0" animBg="1"/>
      <p:bldP spid="15" grpId="0" animBg="1"/>
      <p:bldP spid="16"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18;p21"/>
          <p:cNvPicPr/>
          <p:nvPr/>
        </p:nvPicPr>
        <p:blipFill rotWithShape="1">
          <a:blip r:embed="rId2">
            <a:alphaModFix/>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5578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0544"/>
            <a:ext cx="12192000" cy="4397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0034" y="744583"/>
            <a:ext cx="6400800" cy="1200329"/>
          </a:xfrm>
          <a:prstGeom prst="rect">
            <a:avLst/>
          </a:prstGeom>
          <a:noFill/>
        </p:spPr>
        <p:txBody>
          <a:bodyPr wrap="square" rtlCol="0">
            <a:spAutoFit/>
          </a:bodyPr>
          <a:lstStyle/>
          <a:p>
            <a:r>
              <a:rPr lang="en-US" sz="7200" dirty="0" smtClean="0">
                <a:solidFill>
                  <a:srgbClr val="FF0000"/>
                </a:solidFill>
                <a:latin typeface="Algerian" panose="04020705040A02060702" pitchFamily="82" charset="0"/>
              </a:rPr>
              <a:t>KHỞI ĐỘNG</a:t>
            </a:r>
            <a:endParaRPr lang="en-US" sz="7200"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83487171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1870SlaveTradeC"/>
          <p:cNvPicPr>
            <a:picLocks noChangeAspect="1" noChangeArrowheads="1"/>
          </p:cNvPicPr>
          <p:nvPr/>
        </p:nvPicPr>
        <p:blipFill>
          <a:blip r:embed="rId3">
            <a:extLst>
              <a:ext uri="{28A0092B-C50C-407E-A947-70E740481C1C}">
                <a14:useLocalDpi xmlns:a14="http://schemas.microsoft.com/office/drawing/2010/main" val="0"/>
              </a:ext>
            </a:extLst>
          </a:blip>
          <a:srcRect l="5673" r="3546"/>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48540" y="6334780"/>
            <a:ext cx="2665927" cy="523220"/>
          </a:xfrm>
          <a:prstGeom prst="rect">
            <a:avLst/>
          </a:prstGeom>
          <a:solidFill>
            <a:srgbClr val="FFFF00"/>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Buôn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289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68612"/>
                                        </p:tgtEl>
                                        <p:attrNameLst>
                                          <p:attrName>style.visibility</p:attrName>
                                        </p:attrNameLst>
                                      </p:cBhvr>
                                      <p:to>
                                        <p:strVal val="visible"/>
                                      </p:to>
                                    </p:set>
                                    <p:anim calcmode="lin" valueType="num">
                                      <p:cBhvr>
                                        <p:cTn id="7" dur="1000" fill="hold"/>
                                        <p:tgtEl>
                                          <p:spTgt spid="68612"/>
                                        </p:tgtEl>
                                        <p:attrNameLst>
                                          <p:attrName>ppt_w</p:attrName>
                                        </p:attrNameLst>
                                      </p:cBhvr>
                                      <p:tavLst>
                                        <p:tav tm="0">
                                          <p:val>
                                            <p:fltVal val="0"/>
                                          </p:val>
                                        </p:tav>
                                        <p:tav tm="100000">
                                          <p:val>
                                            <p:strVal val="#ppt_w"/>
                                          </p:val>
                                        </p:tav>
                                      </p:tavLst>
                                    </p:anim>
                                    <p:anim calcmode="lin" valueType="num">
                                      <p:cBhvr>
                                        <p:cTn id="8" dur="1000" fill="hold"/>
                                        <p:tgtEl>
                                          <p:spTgt spid="68612"/>
                                        </p:tgtEl>
                                        <p:attrNameLst>
                                          <p:attrName>ppt_h</p:attrName>
                                        </p:attrNameLst>
                                      </p:cBhvr>
                                      <p:tavLst>
                                        <p:tav tm="0">
                                          <p:val>
                                            <p:fltVal val="0"/>
                                          </p:val>
                                        </p:tav>
                                        <p:tav tm="100000">
                                          <p:val>
                                            <p:strVal val="#ppt_h"/>
                                          </p:val>
                                        </p:tav>
                                      </p:tavLst>
                                    </p:anim>
                                    <p:anim calcmode="lin" valueType="num">
                                      <p:cBhvr>
                                        <p:cTn id="9" dur="1000" fill="hold"/>
                                        <p:tgtEl>
                                          <p:spTgt spid="68612"/>
                                        </p:tgtEl>
                                        <p:attrNameLst>
                                          <p:attrName>style.rotation</p:attrName>
                                        </p:attrNameLst>
                                      </p:cBhvr>
                                      <p:tavLst>
                                        <p:tav tm="0">
                                          <p:val>
                                            <p:fltVal val="90"/>
                                          </p:val>
                                        </p:tav>
                                        <p:tav tm="100000">
                                          <p:val>
                                            <p:fltVal val="0"/>
                                          </p:val>
                                        </p:tav>
                                      </p:tavLst>
                                    </p:anim>
                                    <p:animEffect transition="in" filter="fade">
                                      <p:cBhvr>
                                        <p:cTn id="10" dur="1000"/>
                                        <p:tgtEl>
                                          <p:spTgt spid="68612"/>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uonban no le"/>
          <p:cNvPicPr>
            <a:picLocks noChangeAspect="1" noChangeArrowheads="1"/>
          </p:cNvPicPr>
          <p:nvPr/>
        </p:nvPicPr>
        <p:blipFill>
          <a:blip r:embed="rId3">
            <a:extLst>
              <a:ext uri="{28A0092B-C50C-407E-A947-70E740481C1C}">
                <a14:useLocalDpi xmlns:a14="http://schemas.microsoft.com/office/drawing/2010/main" val="0"/>
              </a:ext>
            </a:extLst>
          </a:blip>
          <a:srcRect t="10802" b="4181"/>
          <a:stretch>
            <a:fillRect/>
          </a:stretch>
        </p:blipFill>
        <p:spPr bwMode="auto">
          <a:xfrm>
            <a:off x="1524000" y="0"/>
            <a:ext cx="9372600" cy="7029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48540" y="6334780"/>
            <a:ext cx="2665927" cy="523220"/>
          </a:xfrm>
          <a:prstGeom prst="rect">
            <a:avLst/>
          </a:prstGeom>
          <a:solidFill>
            <a:srgbClr val="FFFF00"/>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Buôn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lệ</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221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 calcmode="lin" valueType="num">
                                      <p:cBhvr>
                                        <p:cTn id="9" dur="1000" fill="hold"/>
                                        <p:tgtEl>
                                          <p:spTgt spid="11268"/>
                                        </p:tgtEl>
                                        <p:attrNameLst>
                                          <p:attrName>style.rotation</p:attrName>
                                        </p:attrNameLst>
                                      </p:cBhvr>
                                      <p:tavLst>
                                        <p:tav tm="0">
                                          <p:val>
                                            <p:fltVal val="90"/>
                                          </p:val>
                                        </p:tav>
                                        <p:tav tm="100000">
                                          <p:val>
                                            <p:fltVal val="0"/>
                                          </p:val>
                                        </p:tav>
                                      </p:tavLst>
                                    </p:anim>
                                    <p:animEffect transition="in" filter="fade">
                                      <p:cBhvr>
                                        <p:cTn id="10" dur="1000"/>
                                        <p:tgtEl>
                                          <p:spTgt spid="1126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SAH003-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88"/>
            <a:ext cx="9220200" cy="6973888"/>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4546242" y="6149662"/>
            <a:ext cx="4906851" cy="52322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dirty="0" err="1">
                <a:solidFill>
                  <a:srgbClr val="0000FF"/>
                </a:solidFill>
                <a:latin typeface="Times New Roman" panose="02020603050405020304" pitchFamily="18" charset="0"/>
                <a:cs typeface="Times New Roman" panose="02020603050405020304" pitchFamily="18" charset="0"/>
              </a:rPr>
              <a:t>Buôn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nô</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lệ</a:t>
            </a:r>
            <a:r>
              <a:rPr lang="en-US" sz="2800" dirty="0">
                <a:solidFill>
                  <a:srgbClr val="0000FF"/>
                </a:solidFill>
                <a:latin typeface="Times New Roman" panose="02020603050405020304" pitchFamily="18" charset="0"/>
                <a:cs typeface="Times New Roman" panose="02020603050405020304" pitchFamily="18" charset="0"/>
              </a:rPr>
              <a:t> da </a:t>
            </a:r>
            <a:r>
              <a:rPr lang="en-US" sz="2800" dirty="0" err="1">
                <a:solidFill>
                  <a:srgbClr val="0000FF"/>
                </a:solidFill>
                <a:latin typeface="Times New Roman" panose="02020603050405020304" pitchFamily="18" charset="0"/>
                <a:cs typeface="Times New Roman" panose="02020603050405020304" pitchFamily="18" charset="0"/>
              </a:rPr>
              <a:t>đen</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5004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strips(downRight)">
                                      <p:cBhvr>
                                        <p:cTn id="7" dur="500"/>
                                        <p:tgtEl>
                                          <p:spTgt spid="1229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2" presetClass="entr" presetSubtype="4" fill="hold" grpId="0" nodeType="withEffect">
                                  <p:stCondLst>
                                    <p:cond delay="500"/>
                                  </p:stCondLst>
                                  <p:childTnLst>
                                    <p:set>
                                      <p:cBhvr>
                                        <p:cTn id="9" dur="1" fill="hold">
                                          <p:stCondLst>
                                            <p:cond delay="0"/>
                                          </p:stCondLst>
                                        </p:cTn>
                                        <p:tgtEl>
                                          <p:spTgt spid="12291"/>
                                        </p:tgtEl>
                                        <p:attrNameLst>
                                          <p:attrName>style.visibility</p:attrName>
                                        </p:attrNameLst>
                                      </p:cBhvr>
                                      <p:to>
                                        <p:strVal val="visible"/>
                                      </p:to>
                                    </p:set>
                                    <p:animEffect transition="in" filter="slide(fromBottom)">
                                      <p:cBhvr>
                                        <p:cTn id="10"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303" y="-76101"/>
            <a:ext cx="3650409" cy="1330921"/>
            <a:chOff x="0" y="0"/>
            <a:chExt cx="2497578" cy="2709333"/>
          </a:xfrm>
        </p:grpSpPr>
        <p:sp>
          <p:nvSpPr>
            <p:cNvPr id="3" name="Freeform 3"/>
            <p:cNvSpPr/>
            <p:nvPr/>
          </p:nvSpPr>
          <p:spPr>
            <a:xfrm>
              <a:off x="0" y="0"/>
              <a:ext cx="2497578" cy="2709333"/>
            </a:xfrm>
            <a:custGeom>
              <a:avLst/>
              <a:gdLst/>
              <a:ahLst/>
              <a:cxnLst/>
              <a:rect l="l" t="t" r="r" b="b"/>
              <a:pathLst>
                <a:path w="2497578" h="2709333">
                  <a:moveTo>
                    <a:pt x="52148" y="0"/>
                  </a:moveTo>
                  <a:lnTo>
                    <a:pt x="2445430" y="0"/>
                  </a:lnTo>
                  <a:cubicBezTo>
                    <a:pt x="2474231" y="0"/>
                    <a:pt x="2497578" y="23347"/>
                    <a:pt x="2497578" y="52148"/>
                  </a:cubicBezTo>
                  <a:lnTo>
                    <a:pt x="2497578" y="2657186"/>
                  </a:lnTo>
                  <a:cubicBezTo>
                    <a:pt x="2497578" y="2671016"/>
                    <a:pt x="2492084" y="2684280"/>
                    <a:pt x="2482304" y="2694060"/>
                  </a:cubicBezTo>
                  <a:cubicBezTo>
                    <a:pt x="2472524" y="2703839"/>
                    <a:pt x="2459261" y="2709333"/>
                    <a:pt x="2445430" y="2709333"/>
                  </a:cubicBezTo>
                  <a:lnTo>
                    <a:pt x="52148" y="2709333"/>
                  </a:lnTo>
                  <a:cubicBezTo>
                    <a:pt x="23347" y="2709333"/>
                    <a:pt x="0" y="2685986"/>
                    <a:pt x="0" y="2657186"/>
                  </a:cubicBezTo>
                  <a:lnTo>
                    <a:pt x="0" y="52148"/>
                  </a:lnTo>
                  <a:cubicBezTo>
                    <a:pt x="0" y="23347"/>
                    <a:pt x="23347" y="0"/>
                    <a:pt x="52148" y="0"/>
                  </a:cubicBezTo>
                  <a:close/>
                </a:path>
              </a:pathLst>
            </a:custGeom>
            <a:solidFill>
              <a:srgbClr val="FA6742"/>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9" name="Group 9"/>
          <p:cNvGrpSpPr/>
          <p:nvPr/>
        </p:nvGrpSpPr>
        <p:grpSpPr>
          <a:xfrm>
            <a:off x="4368800" y="4800600"/>
            <a:ext cx="3317814" cy="1371600"/>
            <a:chOff x="0" y="0"/>
            <a:chExt cx="1310741" cy="541867"/>
          </a:xfrm>
        </p:grpSpPr>
        <p:sp>
          <p:nvSpPr>
            <p:cNvPr id="10" name="Freeform 10"/>
            <p:cNvSpPr/>
            <p:nvPr/>
          </p:nvSpPr>
          <p:spPr>
            <a:xfrm>
              <a:off x="0" y="0"/>
              <a:ext cx="1310741" cy="541867"/>
            </a:xfrm>
            <a:custGeom>
              <a:avLst/>
              <a:gdLst/>
              <a:ahLst/>
              <a:cxnLst/>
              <a:rect l="l" t="t" r="r" b="b"/>
              <a:pathLst>
                <a:path w="1310741" h="541867">
                  <a:moveTo>
                    <a:pt x="38891" y="0"/>
                  </a:moveTo>
                  <a:lnTo>
                    <a:pt x="1271851" y="0"/>
                  </a:lnTo>
                  <a:cubicBezTo>
                    <a:pt x="1293329" y="0"/>
                    <a:pt x="1310741" y="17412"/>
                    <a:pt x="1310741" y="38891"/>
                  </a:cubicBezTo>
                  <a:lnTo>
                    <a:pt x="1310741" y="502976"/>
                  </a:lnTo>
                  <a:cubicBezTo>
                    <a:pt x="1310741" y="524455"/>
                    <a:pt x="1293329" y="541867"/>
                    <a:pt x="1271851" y="541867"/>
                  </a:cubicBezTo>
                  <a:lnTo>
                    <a:pt x="38891" y="541867"/>
                  </a:lnTo>
                  <a:cubicBezTo>
                    <a:pt x="17412" y="541867"/>
                    <a:pt x="0" y="524455"/>
                    <a:pt x="0" y="502976"/>
                  </a:cubicBezTo>
                  <a:lnTo>
                    <a:pt x="0" y="38891"/>
                  </a:lnTo>
                  <a:cubicBezTo>
                    <a:pt x="0" y="17412"/>
                    <a:pt x="17412" y="0"/>
                    <a:pt x="38891" y="0"/>
                  </a:cubicBezTo>
                  <a:close/>
                </a:path>
              </a:pathLst>
            </a:custGeom>
            <a:solidFill>
              <a:schemeClr val="bg1">
                <a:lumMod val="65000"/>
              </a:schemeClr>
            </a:solidFill>
          </p:spPr>
        </p:sp>
        <p:sp>
          <p:nvSpPr>
            <p:cNvPr id="11" name="TextBox 11"/>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a:off x="8676414" y="685800"/>
            <a:ext cx="3057788" cy="1371600"/>
            <a:chOff x="0" y="0"/>
            <a:chExt cx="1310741" cy="541867"/>
          </a:xfrm>
        </p:grpSpPr>
        <p:sp>
          <p:nvSpPr>
            <p:cNvPr id="13" name="Freeform 13"/>
            <p:cNvSpPr/>
            <p:nvPr/>
          </p:nvSpPr>
          <p:spPr>
            <a:xfrm>
              <a:off x="0" y="0"/>
              <a:ext cx="1310741" cy="541867"/>
            </a:xfrm>
            <a:custGeom>
              <a:avLst/>
              <a:gdLst/>
              <a:ahLst/>
              <a:cxnLst/>
              <a:rect l="l" t="t" r="r" b="b"/>
              <a:pathLst>
                <a:path w="1310741" h="541867">
                  <a:moveTo>
                    <a:pt x="38891" y="0"/>
                  </a:moveTo>
                  <a:lnTo>
                    <a:pt x="1271851" y="0"/>
                  </a:lnTo>
                  <a:cubicBezTo>
                    <a:pt x="1293329" y="0"/>
                    <a:pt x="1310741" y="17412"/>
                    <a:pt x="1310741" y="38891"/>
                  </a:cubicBezTo>
                  <a:lnTo>
                    <a:pt x="1310741" y="502976"/>
                  </a:lnTo>
                  <a:cubicBezTo>
                    <a:pt x="1310741" y="524455"/>
                    <a:pt x="1293329" y="541867"/>
                    <a:pt x="1271851" y="541867"/>
                  </a:cubicBezTo>
                  <a:lnTo>
                    <a:pt x="38891" y="541867"/>
                  </a:lnTo>
                  <a:cubicBezTo>
                    <a:pt x="17412" y="541867"/>
                    <a:pt x="0" y="524455"/>
                    <a:pt x="0" y="502976"/>
                  </a:cubicBezTo>
                  <a:lnTo>
                    <a:pt x="0" y="38891"/>
                  </a:lnTo>
                  <a:cubicBezTo>
                    <a:pt x="0" y="17412"/>
                    <a:pt x="17412" y="0"/>
                    <a:pt x="38891" y="0"/>
                  </a:cubicBezTo>
                  <a:close/>
                </a:path>
              </a:pathLst>
            </a:custGeom>
            <a:solidFill>
              <a:srgbClr val="FADA58"/>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17" name="TextBox 15"/>
          <p:cNvSpPr txBox="1"/>
          <p:nvPr/>
        </p:nvSpPr>
        <p:spPr>
          <a:xfrm>
            <a:off x="-422951" y="1304674"/>
            <a:ext cx="5272835" cy="4924425"/>
          </a:xfrm>
          <a:prstGeom prst="rect">
            <a:avLst/>
          </a:prstGeom>
        </p:spPr>
        <p:txBody>
          <a:bodyPr wrap="square" lIns="0" tIns="0" rIns="0" bIns="0" rtlCol="0" anchor="t">
            <a:spAutoFit/>
          </a:bodyPr>
          <a:lstStyle/>
          <a:p>
            <a:pPr algn="ctr">
              <a:lnSpc>
                <a:spcPct val="200000"/>
              </a:lnSpc>
            </a:pPr>
            <a:r>
              <a:rPr lang="en-US" sz="8000" dirty="0">
                <a:solidFill>
                  <a:srgbClr val="F9522B"/>
                </a:solidFill>
                <a:latin typeface="#9Slide03 FS Neusa Bold" panose="00000800000000000000" pitchFamily="2" charset="0"/>
              </a:rPr>
              <a:t>THÁM TỬ </a:t>
            </a:r>
          </a:p>
          <a:p>
            <a:pPr algn="ctr">
              <a:lnSpc>
                <a:spcPct val="200000"/>
              </a:lnSpc>
            </a:pPr>
            <a:r>
              <a:rPr lang="en-US" sz="8000" dirty="0">
                <a:solidFill>
                  <a:srgbClr val="F9522B"/>
                </a:solidFill>
                <a:latin typeface="#9Slide03 FS Neusa Bold" panose="00000800000000000000" pitchFamily="2" charset="0"/>
              </a:rPr>
              <a:t>TÀI BA</a:t>
            </a:r>
          </a:p>
        </p:txBody>
      </p:sp>
      <p:pic>
        <p:nvPicPr>
          <p:cNvPr id="18" name="Picture 17"/>
          <p:cNvPicPr>
            <a:picLocks noChangeAspect="1"/>
          </p:cNvPicPr>
          <p:nvPr/>
        </p:nvPicPr>
        <p:blipFill rotWithShape="1">
          <a:blip r:embed="rId3"/>
          <a:srcRect l="27745" t="14585" r="27746" b="6089"/>
          <a:stretch/>
        </p:blipFill>
        <p:spPr>
          <a:xfrm>
            <a:off x="4482938" y="114179"/>
            <a:ext cx="3322770" cy="4495800"/>
          </a:xfrm>
          <a:prstGeom prst="roundRect">
            <a:avLst/>
          </a:prstGeom>
        </p:spPr>
      </p:pic>
      <p:pic>
        <p:nvPicPr>
          <p:cNvPr id="20" name="Picture 19"/>
          <p:cNvPicPr>
            <a:picLocks noChangeAspect="1"/>
          </p:cNvPicPr>
          <p:nvPr/>
        </p:nvPicPr>
        <p:blipFill rotWithShape="1">
          <a:blip r:embed="rId4"/>
          <a:srcRect l="20718" t="23958" r="42386" b="10417"/>
          <a:stretch/>
        </p:blipFill>
        <p:spPr>
          <a:xfrm>
            <a:off x="8546402" y="2286000"/>
            <a:ext cx="3317814" cy="4571999"/>
          </a:xfrm>
          <a:prstGeom prst="rect">
            <a:avLst/>
          </a:prstGeom>
        </p:spPr>
      </p:pic>
    </p:spTree>
    <p:extLst>
      <p:ext uri="{BB962C8B-B14F-4D97-AF65-F5344CB8AC3E}">
        <p14:creationId xmlns:p14="http://schemas.microsoft.com/office/powerpoint/2010/main" val="91901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1346018" y="0"/>
            <a:ext cx="845982" cy="6858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27" name="Oval 26"/>
          <p:cNvSpPr/>
          <p:nvPr/>
        </p:nvSpPr>
        <p:spPr>
          <a:xfrm>
            <a:off x="457200" y="1142883"/>
            <a:ext cx="6026841" cy="4572235"/>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TextBox 20"/>
          <p:cNvSpPr txBox="1"/>
          <p:nvPr/>
        </p:nvSpPr>
        <p:spPr>
          <a:xfrm>
            <a:off x="1219200" y="2337911"/>
            <a:ext cx="5250018" cy="2298450"/>
          </a:xfrm>
          <a:prstGeom prst="rect">
            <a:avLst/>
          </a:prstGeom>
        </p:spPr>
        <p:txBody>
          <a:bodyPr wrap="square" lIns="0" tIns="0" rIns="0" bIns="0" rtlCol="0" anchor="t">
            <a:spAutoFit/>
          </a:bodyPr>
          <a:lstStyle/>
          <a:p>
            <a:pPr lvl="0" algn="ctr">
              <a:lnSpc>
                <a:spcPct val="140003"/>
              </a:lnSpc>
            </a:pPr>
            <a:r>
              <a:rPr lang="en-US" sz="5334" dirty="0" err="1">
                <a:solidFill>
                  <a:srgbClr val="FF0000"/>
                </a:solidFill>
                <a:latin typeface="#9Slide03 FS Neusa Bold" panose="00000800000000000000" pitchFamily="2" charset="0"/>
                <a:ea typeface="Arial"/>
                <a:cs typeface="Arial"/>
                <a:sym typeface="Arial"/>
              </a:rPr>
              <a:t>Xuất</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phát</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từ</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Tây</a:t>
            </a:r>
            <a:r>
              <a:rPr lang="en-US" sz="5334" dirty="0">
                <a:solidFill>
                  <a:srgbClr val="FF0000"/>
                </a:solidFill>
                <a:latin typeface="#9Slide03 FS Neusa Bold" panose="00000800000000000000" pitchFamily="2" charset="0"/>
                <a:ea typeface="Arial"/>
                <a:cs typeface="Arial"/>
                <a:sym typeface="Arial"/>
              </a:rPr>
              <a:t> Ban </a:t>
            </a:r>
            <a:r>
              <a:rPr lang="en-US" sz="5334" dirty="0" err="1">
                <a:solidFill>
                  <a:srgbClr val="FF0000"/>
                </a:solidFill>
                <a:latin typeface="#9Slide03 FS Neusa Bold" panose="00000800000000000000" pitchFamily="2" charset="0"/>
                <a:ea typeface="Arial"/>
                <a:cs typeface="Arial"/>
                <a:sym typeface="Arial"/>
              </a:rPr>
              <a:t>Nha</a:t>
            </a:r>
            <a:r>
              <a:rPr lang="en-US" sz="5334" dirty="0">
                <a:solidFill>
                  <a:srgbClr val="FF0000"/>
                </a:solidFill>
                <a:latin typeface="#9Slide03 FS Neusa Bold" panose="00000800000000000000" pitchFamily="2" charset="0"/>
                <a:ea typeface="Arial"/>
                <a:cs typeface="Arial"/>
                <a:sym typeface="Arial"/>
              </a:rPr>
              <a:t> </a:t>
            </a:r>
            <a:endParaRPr lang="en-US" sz="5334" dirty="0">
              <a:solidFill>
                <a:srgbClr val="FF0000"/>
              </a:solidFill>
              <a:latin typeface="#9Slide03 FS Neusa Bold" panose="00000800000000000000" pitchFamily="2" charset="0"/>
            </a:endParaRPr>
          </a:p>
        </p:txBody>
      </p:sp>
      <p:sp>
        <p:nvSpPr>
          <p:cNvPr id="20" name="TextBox 20"/>
          <p:cNvSpPr txBox="1"/>
          <p:nvPr/>
        </p:nvSpPr>
        <p:spPr>
          <a:xfrm>
            <a:off x="1706455" y="1946948"/>
            <a:ext cx="3847179" cy="3015826"/>
          </a:xfrm>
          <a:prstGeom prst="rect">
            <a:avLst/>
          </a:prstGeom>
        </p:spPr>
        <p:txBody>
          <a:bodyPr wrap="square" lIns="0" tIns="0" rIns="0" bIns="0" rtlCol="0" anchor="t">
            <a:spAutoFit/>
          </a:bodyPr>
          <a:lstStyle/>
          <a:p>
            <a:pPr algn="just">
              <a:lnSpc>
                <a:spcPct val="140003"/>
              </a:lnSpc>
            </a:pPr>
            <a:r>
              <a:rPr lang="vi-VN" sz="2333" dirty="0">
                <a:solidFill>
                  <a:srgbClr val="FF0000"/>
                </a:solidFill>
                <a:latin typeface="Arial"/>
                <a:ea typeface="Arial"/>
                <a:cs typeface="Arial"/>
                <a:sym typeface="Arial"/>
              </a:rPr>
              <a:t>Ông ấy tin rằng có thể đi thuyền về phía tây qua </a:t>
            </a:r>
            <a:r>
              <a:rPr lang="en-US" sz="2333" dirty="0">
                <a:solidFill>
                  <a:srgbClr val="FF0000"/>
                </a:solidFill>
                <a:latin typeface="Arial"/>
                <a:ea typeface="Arial"/>
                <a:cs typeface="Arial"/>
                <a:sym typeface="Arial"/>
              </a:rPr>
              <a:t>đ</a:t>
            </a:r>
            <a:r>
              <a:rPr lang="vi-VN" sz="2333" dirty="0">
                <a:solidFill>
                  <a:srgbClr val="FF0000"/>
                </a:solidFill>
                <a:latin typeface="Arial"/>
                <a:ea typeface="Arial"/>
                <a:cs typeface="Arial"/>
                <a:sym typeface="Arial"/>
              </a:rPr>
              <a:t>ại dương và đến Ấn Độ theo cách đó. Con đường này sẽ nhanh hơn, rẻ hơn và dễ dàng hơn con đường tơ lụa. </a:t>
            </a:r>
            <a:endParaRPr lang="en-US" sz="2333" dirty="0">
              <a:solidFill>
                <a:srgbClr val="FF0000"/>
              </a:solidFill>
              <a:latin typeface="#9Slide03 FS Neusa Bold" panose="00000800000000000000" pitchFamily="2" charset="0"/>
            </a:endParaRPr>
          </a:p>
        </p:txBody>
      </p:sp>
      <p:pic>
        <p:nvPicPr>
          <p:cNvPr id="3" name="60 SECONDS COUNTDOWN TIMER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79031" y="5167762"/>
            <a:ext cx="1183179" cy="960000"/>
          </a:xfrm>
          <a:prstGeom prst="ellipse">
            <a:avLst/>
          </a:prstGeom>
        </p:spPr>
      </p:pic>
      <p:grpSp>
        <p:nvGrpSpPr>
          <p:cNvPr id="29" name="Group 8"/>
          <p:cNvGrpSpPr/>
          <p:nvPr/>
        </p:nvGrpSpPr>
        <p:grpSpPr>
          <a:xfrm>
            <a:off x="0" y="0"/>
            <a:ext cx="316337" cy="327329"/>
            <a:chOff x="0" y="0"/>
            <a:chExt cx="130787" cy="129315"/>
          </a:xfrm>
        </p:grpSpPr>
        <p:sp>
          <p:nvSpPr>
            <p:cNvPr id="30"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1"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2" name="Group 11"/>
          <p:cNvGrpSpPr/>
          <p:nvPr/>
        </p:nvGrpSpPr>
        <p:grpSpPr>
          <a:xfrm>
            <a:off x="0" y="6530671"/>
            <a:ext cx="316337" cy="327329"/>
            <a:chOff x="0" y="0"/>
            <a:chExt cx="130787" cy="129315"/>
          </a:xfrm>
        </p:grpSpPr>
        <p:sp>
          <p:nvSpPr>
            <p:cNvPr id="33" name="Freeform 12">
              <a:hlinkClick r:id="rId6" action="ppaction://hlinksldjump"/>
            </p:cNvPr>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4" name="TextBox 13"/>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5"/>
          <p:cNvGrpSpPr/>
          <p:nvPr/>
        </p:nvGrpSpPr>
        <p:grpSpPr>
          <a:xfrm>
            <a:off x="7315200" y="1"/>
            <a:ext cx="4030818" cy="6761559"/>
            <a:chOff x="10972799" y="0"/>
            <a:chExt cx="6046227" cy="10142339"/>
          </a:xfrm>
        </p:grpSpPr>
        <p:pic>
          <p:nvPicPr>
            <p:cNvPr id="39" name="Picture 38"/>
            <p:cNvPicPr>
              <a:picLocks noChangeAspect="1"/>
            </p:cNvPicPr>
            <p:nvPr/>
          </p:nvPicPr>
          <p:blipFill rotWithShape="1">
            <a:blip r:embed="rId7"/>
            <a:srcRect l="35359" t="16667" r="30673" b="31250"/>
            <a:stretch/>
          </p:blipFill>
          <p:spPr>
            <a:xfrm>
              <a:off x="10972799" y="0"/>
              <a:ext cx="6046227" cy="3611335"/>
            </a:xfrm>
            <a:prstGeom prst="rect">
              <a:avLst/>
            </a:prstGeom>
          </p:spPr>
        </p:pic>
        <p:pic>
          <p:nvPicPr>
            <p:cNvPr id="41" name="Picture 40"/>
            <p:cNvPicPr>
              <a:picLocks noChangeAspect="1"/>
            </p:cNvPicPr>
            <p:nvPr/>
          </p:nvPicPr>
          <p:blipFill rotWithShape="1">
            <a:blip r:embed="rId7"/>
            <a:srcRect l="35359" t="16667" r="30673" b="31250"/>
            <a:stretch/>
          </p:blipFill>
          <p:spPr>
            <a:xfrm>
              <a:off x="10972799" y="3614124"/>
              <a:ext cx="6046227" cy="3297448"/>
            </a:xfrm>
            <a:prstGeom prst="rect">
              <a:avLst/>
            </a:prstGeom>
          </p:spPr>
        </p:pic>
        <p:pic>
          <p:nvPicPr>
            <p:cNvPr id="42" name="Picture 41"/>
            <p:cNvPicPr>
              <a:picLocks noChangeAspect="1"/>
            </p:cNvPicPr>
            <p:nvPr/>
          </p:nvPicPr>
          <p:blipFill rotWithShape="1">
            <a:blip r:embed="rId7"/>
            <a:srcRect l="35359" t="16667" r="30673" b="31250"/>
            <a:stretch/>
          </p:blipFill>
          <p:spPr>
            <a:xfrm>
              <a:off x="10972799" y="6531004"/>
              <a:ext cx="6046227" cy="3611335"/>
            </a:xfrm>
            <a:prstGeom prst="rect">
              <a:avLst/>
            </a:prstGeom>
          </p:spPr>
        </p:pic>
      </p:grpSp>
      <p:grpSp>
        <p:nvGrpSpPr>
          <p:cNvPr id="43" name="Google Shape;245;p13"/>
          <p:cNvGrpSpPr/>
          <p:nvPr/>
        </p:nvGrpSpPr>
        <p:grpSpPr>
          <a:xfrm>
            <a:off x="6860921" y="308124"/>
            <a:ext cx="4436021" cy="7305193"/>
            <a:chOff x="-770241" y="-1"/>
            <a:chExt cx="8872041" cy="14610385"/>
          </a:xfrm>
        </p:grpSpPr>
        <p:pic>
          <p:nvPicPr>
            <p:cNvPr id="44" name="Google Shape;246;p13"/>
            <p:cNvPicPr preferRelativeResize="0"/>
            <p:nvPr/>
          </p:nvPicPr>
          <p:blipFill rotWithShape="1">
            <a:blip r:embed="rId8">
              <a:alphaModFix/>
            </a:blip>
            <a:srcRect/>
            <a:stretch/>
          </p:blipFill>
          <p:spPr>
            <a:xfrm>
              <a:off x="-770241" y="-1"/>
              <a:ext cx="8872041" cy="10130310"/>
            </a:xfrm>
            <a:prstGeom prst="rect">
              <a:avLst/>
            </a:prstGeom>
            <a:noFill/>
            <a:ln>
              <a:noFill/>
            </a:ln>
          </p:spPr>
        </p:pic>
        <p:sp>
          <p:nvSpPr>
            <p:cNvPr id="45" name="Google Shape;247;p13"/>
            <p:cNvSpPr txBox="1"/>
            <p:nvPr/>
          </p:nvSpPr>
          <p:spPr>
            <a:xfrm>
              <a:off x="-385121" y="10130310"/>
              <a:ext cx="8101799" cy="4480074"/>
            </a:xfrm>
            <a:prstGeom prst="rect">
              <a:avLst/>
            </a:prstGeom>
            <a:noFill/>
            <a:ln>
              <a:noFill/>
            </a:ln>
          </p:spPr>
          <p:txBody>
            <a:bodyPr spcFirstLastPara="1" wrap="square" lIns="0" tIns="0" rIns="0" bIns="0" anchor="t" anchorCtr="0">
              <a:spAutoFit/>
            </a:bodyPr>
            <a:lstStyle/>
            <a:p>
              <a:pPr algn="ctr">
                <a:lnSpc>
                  <a:spcPct val="140007"/>
                </a:lnSpc>
              </a:pPr>
              <a:r>
                <a:rPr lang="en" sz="3466" dirty="0">
                  <a:solidFill>
                    <a:srgbClr val="000000"/>
                  </a:solidFill>
                  <a:latin typeface="#9Slide03 FS Neusa Bold" panose="00000800000000000000" pitchFamily="2" charset="0"/>
                  <a:ea typeface="Open Sans"/>
                  <a:cs typeface="Open Sans"/>
                  <a:sym typeface="Open Sans"/>
                </a:rPr>
                <a:t>Christopher Columbus</a:t>
              </a:r>
              <a:endParaRPr sz="1200" dirty="0">
                <a:latin typeface="#9Slide03 FS Neusa Bold" panose="00000800000000000000" pitchFamily="2" charset="0"/>
              </a:endParaRPr>
            </a:p>
            <a:p>
              <a:pPr algn="ctr">
                <a:lnSpc>
                  <a:spcPct val="140007"/>
                </a:lnSpc>
              </a:pPr>
              <a:r>
                <a:rPr lang="en" sz="3466" dirty="0">
                  <a:latin typeface="#9Slide03 FS Neusa Bold" panose="00000800000000000000" pitchFamily="2" charset="0"/>
                  <a:ea typeface="Open Sans"/>
                  <a:cs typeface="Open Sans"/>
                  <a:sym typeface="Open Sans"/>
                </a:rPr>
                <a:t>(</a:t>
              </a:r>
              <a:r>
                <a:rPr lang="en" sz="3466" dirty="0">
                  <a:solidFill>
                    <a:srgbClr val="000000"/>
                  </a:solidFill>
                  <a:latin typeface="#9Slide03 FS Neusa Bold" panose="00000800000000000000" pitchFamily="2" charset="0"/>
                  <a:ea typeface="Open Sans"/>
                  <a:cs typeface="Open Sans"/>
                  <a:sym typeface="Open Sans"/>
                </a:rPr>
                <a:t>Cô-lôm-bô)</a:t>
              </a:r>
              <a:endParaRPr sz="1200" dirty="0">
                <a:latin typeface="#9Slide03 FS Neusa Bold" panose="00000800000000000000" pitchFamily="2" charset="0"/>
              </a:endParaRPr>
            </a:p>
          </p:txBody>
        </p:sp>
      </p:grpSp>
    </p:spTree>
    <p:extLst>
      <p:ext uri="{BB962C8B-B14F-4D97-AF65-F5344CB8AC3E}">
        <p14:creationId xmlns:p14="http://schemas.microsoft.com/office/powerpoint/2010/main" val="32546245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784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6" presetClass="entr" presetSubtype="37"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21" presetClass="entr" presetSubtype="1"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heel(1)">
                                      <p:cBhvr>
                                        <p:cTn id="2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1346018" y="0"/>
            <a:ext cx="845982" cy="6858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27" name="Oval 26"/>
          <p:cNvSpPr/>
          <p:nvPr/>
        </p:nvSpPr>
        <p:spPr>
          <a:xfrm>
            <a:off x="457200" y="1142883"/>
            <a:ext cx="6026841" cy="4572235"/>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TextBox 20"/>
          <p:cNvSpPr txBox="1"/>
          <p:nvPr/>
        </p:nvSpPr>
        <p:spPr>
          <a:xfrm>
            <a:off x="1065339" y="2415531"/>
            <a:ext cx="5295120" cy="2298450"/>
          </a:xfrm>
          <a:prstGeom prst="rect">
            <a:avLst/>
          </a:prstGeom>
        </p:spPr>
        <p:txBody>
          <a:bodyPr wrap="square" lIns="0" tIns="0" rIns="0" bIns="0" rtlCol="0" anchor="t">
            <a:spAutoFit/>
          </a:bodyPr>
          <a:lstStyle/>
          <a:p>
            <a:pPr lvl="0" algn="ctr">
              <a:lnSpc>
                <a:spcPct val="140003"/>
              </a:lnSpc>
            </a:pPr>
            <a:r>
              <a:rPr lang="en-US" sz="5334" dirty="0" err="1">
                <a:solidFill>
                  <a:srgbClr val="FF0000"/>
                </a:solidFill>
                <a:latin typeface="#9Slide03 FS Neusa Bold" panose="00000800000000000000" pitchFamily="2" charset="0"/>
                <a:ea typeface="Arial"/>
                <a:cs typeface="Arial"/>
                <a:sym typeface="Arial"/>
              </a:rPr>
              <a:t>Xuất</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phát</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từ</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Bồ</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Đào</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Nha</a:t>
            </a:r>
            <a:r>
              <a:rPr lang="en-US" sz="5334" dirty="0">
                <a:solidFill>
                  <a:srgbClr val="FF0000"/>
                </a:solidFill>
                <a:latin typeface="#9Slide03 FS Neusa Bold" panose="00000800000000000000" pitchFamily="2" charset="0"/>
                <a:ea typeface="Arial"/>
                <a:cs typeface="Arial"/>
                <a:sym typeface="Arial"/>
              </a:rPr>
              <a:t> </a:t>
            </a:r>
            <a:endParaRPr lang="en-US" sz="5334" dirty="0">
              <a:solidFill>
                <a:srgbClr val="FF0000"/>
              </a:solidFill>
              <a:latin typeface="#9Slide03 FS Neusa Bold" panose="00000800000000000000" pitchFamily="2" charset="0"/>
            </a:endParaRPr>
          </a:p>
        </p:txBody>
      </p:sp>
      <p:sp>
        <p:nvSpPr>
          <p:cNvPr id="20" name="TextBox 20"/>
          <p:cNvSpPr txBox="1"/>
          <p:nvPr/>
        </p:nvSpPr>
        <p:spPr>
          <a:xfrm>
            <a:off x="1719902" y="1487996"/>
            <a:ext cx="3605133" cy="3323987"/>
          </a:xfrm>
          <a:prstGeom prst="rect">
            <a:avLst/>
          </a:prstGeom>
        </p:spPr>
        <p:txBody>
          <a:bodyPr wrap="square" lIns="0" tIns="0" rIns="0" bIns="0" rtlCol="0" anchor="t">
            <a:spAutoFit/>
          </a:bodyPr>
          <a:lstStyle/>
          <a:p>
            <a:pPr lvl="0" algn="just">
              <a:lnSpc>
                <a:spcPct val="150000"/>
              </a:lnSpc>
            </a:pPr>
            <a:r>
              <a:rPr lang="en-US" sz="3600" dirty="0" err="1">
                <a:solidFill>
                  <a:srgbClr val="FF0000"/>
                </a:solidFill>
                <a:latin typeface="#9Slide03 FS Neusa Bold" panose="00000800000000000000" pitchFamily="2" charset="0"/>
                <a:ea typeface="Open Sans"/>
                <a:cs typeface="Open Sans"/>
                <a:sym typeface="Open Sans"/>
              </a:rPr>
              <a:t>Ông</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đã</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đi</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đến</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Ấn</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Độ</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và</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mua</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gia</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vị</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tại</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vùng</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đất</a:t>
            </a:r>
            <a:r>
              <a:rPr lang="en-US" sz="3600" dirty="0">
                <a:solidFill>
                  <a:srgbClr val="FF0000"/>
                </a:solidFill>
                <a:latin typeface="#9Slide03 FS Neusa Bold" panose="00000800000000000000" pitchFamily="2" charset="0"/>
                <a:ea typeface="Open Sans"/>
                <a:cs typeface="Open Sans"/>
                <a:sym typeface="Open Sans"/>
              </a:rPr>
              <a:t> </a:t>
            </a:r>
            <a:r>
              <a:rPr lang="en-US" sz="3600" dirty="0" err="1">
                <a:solidFill>
                  <a:srgbClr val="FF0000"/>
                </a:solidFill>
                <a:latin typeface="#9Slide03 FS Neusa Bold" panose="00000800000000000000" pitchFamily="2" charset="0"/>
                <a:ea typeface="Open Sans"/>
                <a:cs typeface="Open Sans"/>
                <a:sym typeface="Open Sans"/>
              </a:rPr>
              <a:t>này</a:t>
            </a:r>
            <a:r>
              <a:rPr lang="en-US" sz="3600" dirty="0">
                <a:solidFill>
                  <a:srgbClr val="FF0000"/>
                </a:solidFill>
                <a:latin typeface="#9Slide03 FS Neusa Bold" panose="00000800000000000000" pitchFamily="2" charset="0"/>
                <a:ea typeface="Open Sans"/>
                <a:cs typeface="Open Sans"/>
                <a:sym typeface="Open Sans"/>
              </a:rPr>
              <a:t>. </a:t>
            </a:r>
            <a:endParaRPr lang="en-US" sz="3600" dirty="0">
              <a:solidFill>
                <a:srgbClr val="FF0000"/>
              </a:solidFill>
              <a:latin typeface="#9Slide03 FS Neusa Bold" panose="00000800000000000000" pitchFamily="2" charset="0"/>
            </a:endParaRPr>
          </a:p>
        </p:txBody>
      </p:sp>
      <p:pic>
        <p:nvPicPr>
          <p:cNvPr id="3" name="60 SECONDS COUNTDOWN TIMER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79031" y="5167762"/>
            <a:ext cx="1183179" cy="960000"/>
          </a:xfrm>
          <a:prstGeom prst="ellipse">
            <a:avLst/>
          </a:prstGeom>
        </p:spPr>
      </p:pic>
      <p:grpSp>
        <p:nvGrpSpPr>
          <p:cNvPr id="29" name="Group 8"/>
          <p:cNvGrpSpPr/>
          <p:nvPr/>
        </p:nvGrpSpPr>
        <p:grpSpPr>
          <a:xfrm>
            <a:off x="0" y="0"/>
            <a:ext cx="316337" cy="327329"/>
            <a:chOff x="0" y="0"/>
            <a:chExt cx="130787" cy="129315"/>
          </a:xfrm>
        </p:grpSpPr>
        <p:sp>
          <p:nvSpPr>
            <p:cNvPr id="30"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1"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2" name="Group 11"/>
          <p:cNvGrpSpPr/>
          <p:nvPr/>
        </p:nvGrpSpPr>
        <p:grpSpPr>
          <a:xfrm>
            <a:off x="0" y="6530671"/>
            <a:ext cx="316337" cy="327329"/>
            <a:chOff x="0" y="0"/>
            <a:chExt cx="130787" cy="129315"/>
          </a:xfrm>
        </p:grpSpPr>
        <p:sp>
          <p:nvSpPr>
            <p:cNvPr id="33" name="Freeform 12">
              <a:hlinkClick r:id="rId6" action="ppaction://hlinksldjump"/>
            </p:cNvPr>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4" name="TextBox 13"/>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5"/>
          <p:cNvGrpSpPr/>
          <p:nvPr/>
        </p:nvGrpSpPr>
        <p:grpSpPr>
          <a:xfrm>
            <a:off x="7315200" y="1"/>
            <a:ext cx="4030818" cy="6761559"/>
            <a:chOff x="10972799" y="0"/>
            <a:chExt cx="6046227" cy="10142339"/>
          </a:xfrm>
        </p:grpSpPr>
        <p:pic>
          <p:nvPicPr>
            <p:cNvPr id="39" name="Picture 38"/>
            <p:cNvPicPr>
              <a:picLocks noChangeAspect="1"/>
            </p:cNvPicPr>
            <p:nvPr/>
          </p:nvPicPr>
          <p:blipFill rotWithShape="1">
            <a:blip r:embed="rId7"/>
            <a:srcRect l="35359" t="16667" r="30673" b="31250"/>
            <a:stretch/>
          </p:blipFill>
          <p:spPr>
            <a:xfrm>
              <a:off x="10972799" y="0"/>
              <a:ext cx="6046227" cy="3611335"/>
            </a:xfrm>
            <a:prstGeom prst="rect">
              <a:avLst/>
            </a:prstGeom>
          </p:spPr>
        </p:pic>
        <p:pic>
          <p:nvPicPr>
            <p:cNvPr id="41" name="Picture 40"/>
            <p:cNvPicPr>
              <a:picLocks noChangeAspect="1"/>
            </p:cNvPicPr>
            <p:nvPr/>
          </p:nvPicPr>
          <p:blipFill rotWithShape="1">
            <a:blip r:embed="rId7"/>
            <a:srcRect l="35359" t="16667" r="30673" b="31250"/>
            <a:stretch/>
          </p:blipFill>
          <p:spPr>
            <a:xfrm>
              <a:off x="10972799" y="3614124"/>
              <a:ext cx="6046227" cy="3297448"/>
            </a:xfrm>
            <a:prstGeom prst="rect">
              <a:avLst/>
            </a:prstGeom>
          </p:spPr>
        </p:pic>
        <p:pic>
          <p:nvPicPr>
            <p:cNvPr id="42" name="Picture 41"/>
            <p:cNvPicPr>
              <a:picLocks noChangeAspect="1"/>
            </p:cNvPicPr>
            <p:nvPr/>
          </p:nvPicPr>
          <p:blipFill rotWithShape="1">
            <a:blip r:embed="rId7"/>
            <a:srcRect l="35359" t="16667" r="30673" b="31250"/>
            <a:stretch/>
          </p:blipFill>
          <p:spPr>
            <a:xfrm>
              <a:off x="10972799" y="6531004"/>
              <a:ext cx="6046227" cy="3611335"/>
            </a:xfrm>
            <a:prstGeom prst="rect">
              <a:avLst/>
            </a:prstGeom>
          </p:spPr>
        </p:pic>
      </p:grpSp>
      <p:grpSp>
        <p:nvGrpSpPr>
          <p:cNvPr id="22" name="Group 21"/>
          <p:cNvGrpSpPr/>
          <p:nvPr/>
        </p:nvGrpSpPr>
        <p:grpSpPr>
          <a:xfrm>
            <a:off x="7136307" y="327330"/>
            <a:ext cx="4050900" cy="6457024"/>
            <a:chOff x="5779254" y="670925"/>
            <a:chExt cx="6076350" cy="9685536"/>
          </a:xfrm>
        </p:grpSpPr>
        <p:pic>
          <p:nvPicPr>
            <p:cNvPr id="23" name="Google Shape;261;p15"/>
            <p:cNvPicPr preferRelativeResize="0"/>
            <p:nvPr/>
          </p:nvPicPr>
          <p:blipFill rotWithShape="1">
            <a:blip r:embed="rId8">
              <a:alphaModFix/>
            </a:blip>
            <a:srcRect/>
            <a:stretch/>
          </p:blipFill>
          <p:spPr>
            <a:xfrm>
              <a:off x="6190378" y="670925"/>
              <a:ext cx="5483952" cy="7280977"/>
            </a:xfrm>
            <a:prstGeom prst="rect">
              <a:avLst/>
            </a:prstGeom>
            <a:noFill/>
            <a:ln>
              <a:noFill/>
            </a:ln>
          </p:spPr>
        </p:pic>
        <p:sp>
          <p:nvSpPr>
            <p:cNvPr id="24" name="Google Shape;262;p15"/>
            <p:cNvSpPr txBox="1"/>
            <p:nvPr/>
          </p:nvSpPr>
          <p:spPr>
            <a:xfrm>
              <a:off x="5779254" y="8116424"/>
              <a:ext cx="6076350" cy="2240037"/>
            </a:xfrm>
            <a:prstGeom prst="rect">
              <a:avLst/>
            </a:prstGeom>
            <a:noFill/>
            <a:ln>
              <a:noFill/>
            </a:ln>
          </p:spPr>
          <p:txBody>
            <a:bodyPr spcFirstLastPara="1" wrap="square" lIns="0" tIns="0" rIns="0" bIns="0" anchor="t" anchorCtr="0">
              <a:spAutoFit/>
            </a:bodyPr>
            <a:lstStyle/>
            <a:p>
              <a:pPr algn="ctr">
                <a:lnSpc>
                  <a:spcPct val="140007"/>
                </a:lnSpc>
              </a:pPr>
              <a:r>
                <a:rPr lang="en" sz="3466" dirty="0">
                  <a:solidFill>
                    <a:srgbClr val="000000"/>
                  </a:solidFill>
                  <a:latin typeface="#9Slide03 FS Neusa Bold" panose="00000800000000000000" pitchFamily="2" charset="0"/>
                  <a:ea typeface="Open Sans"/>
                  <a:cs typeface="Open Sans"/>
                  <a:sym typeface="Open Sans"/>
                </a:rPr>
                <a:t>Vasco da Gama</a:t>
              </a:r>
              <a:endParaRPr sz="1200" dirty="0">
                <a:latin typeface="#9Slide03 FS Neusa Bold" panose="00000800000000000000" pitchFamily="2" charset="0"/>
              </a:endParaRPr>
            </a:p>
            <a:p>
              <a:pPr algn="ctr">
                <a:lnSpc>
                  <a:spcPct val="140007"/>
                </a:lnSpc>
              </a:pPr>
              <a:r>
                <a:rPr lang="en" sz="3466" dirty="0">
                  <a:solidFill>
                    <a:srgbClr val="000000"/>
                  </a:solidFill>
                  <a:latin typeface="#9Slide03 FS Neusa Bold" panose="00000800000000000000" pitchFamily="2" charset="0"/>
                  <a:ea typeface="Open Sans"/>
                  <a:cs typeface="Open Sans"/>
                  <a:sym typeface="Open Sans"/>
                </a:rPr>
                <a:t>(Vác-cô-đơ-ga-ma)</a:t>
              </a:r>
              <a:endParaRPr sz="1200" dirty="0">
                <a:latin typeface="#9Slide03 FS Neusa Bold" panose="00000800000000000000" pitchFamily="2" charset="0"/>
              </a:endParaRPr>
            </a:p>
          </p:txBody>
        </p:sp>
      </p:grpSp>
    </p:spTree>
    <p:extLst>
      <p:ext uri="{BB962C8B-B14F-4D97-AF65-F5344CB8AC3E}">
        <p14:creationId xmlns:p14="http://schemas.microsoft.com/office/powerpoint/2010/main" val="19959875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784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6" presetClass="entr" presetSubtype="37"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16" presetClass="entr" presetSubtype="42"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outHorizontal)">
                                      <p:cBhvr>
                                        <p:cTn id="2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11346018" y="0"/>
            <a:ext cx="845982" cy="6858000"/>
            <a:chOff x="0" y="0"/>
            <a:chExt cx="334215" cy="2709333"/>
          </a:xfrm>
        </p:grpSpPr>
        <p:sp>
          <p:nvSpPr>
            <p:cNvPr id="15" name="Freeform 15"/>
            <p:cNvSpPr/>
            <p:nvPr/>
          </p:nvSpPr>
          <p:spPr>
            <a:xfrm>
              <a:off x="0" y="0"/>
              <a:ext cx="334215" cy="2709333"/>
            </a:xfrm>
            <a:custGeom>
              <a:avLst/>
              <a:gdLst/>
              <a:ahLst/>
              <a:cxnLst/>
              <a:rect l="l" t="t" r="r" b="b"/>
              <a:pathLst>
                <a:path w="334215" h="2709333">
                  <a:moveTo>
                    <a:pt x="0" y="0"/>
                  </a:moveTo>
                  <a:lnTo>
                    <a:pt x="334215" y="0"/>
                  </a:lnTo>
                  <a:lnTo>
                    <a:pt x="334215" y="2709333"/>
                  </a:lnTo>
                  <a:lnTo>
                    <a:pt x="0" y="2709333"/>
                  </a:lnTo>
                  <a:close/>
                </a:path>
              </a:pathLst>
            </a:custGeom>
            <a:solidFill>
              <a:srgbClr val="E46D42"/>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27" name="Oval 26"/>
          <p:cNvSpPr/>
          <p:nvPr/>
        </p:nvSpPr>
        <p:spPr>
          <a:xfrm>
            <a:off x="457200" y="1142883"/>
            <a:ext cx="6026841" cy="4572235"/>
          </a:xfrm>
          <a:prstGeom prst="ellipse">
            <a:avLst/>
          </a:prstGeom>
          <a:solidFill>
            <a:schemeClr val="bg1"/>
          </a:solidFill>
          <a:ln w="38100">
            <a:solidFill>
              <a:srgbClr val="FA6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TextBox 20"/>
          <p:cNvSpPr txBox="1"/>
          <p:nvPr/>
        </p:nvSpPr>
        <p:spPr>
          <a:xfrm>
            <a:off x="1065339" y="2415531"/>
            <a:ext cx="5403879" cy="2298450"/>
          </a:xfrm>
          <a:prstGeom prst="rect">
            <a:avLst/>
          </a:prstGeom>
        </p:spPr>
        <p:txBody>
          <a:bodyPr wrap="square" lIns="0" tIns="0" rIns="0" bIns="0" rtlCol="0" anchor="t">
            <a:spAutoFit/>
          </a:bodyPr>
          <a:lstStyle/>
          <a:p>
            <a:pPr lvl="0" algn="ctr">
              <a:lnSpc>
                <a:spcPct val="140003"/>
              </a:lnSpc>
            </a:pPr>
            <a:r>
              <a:rPr lang="en-US" sz="5334" dirty="0" err="1">
                <a:solidFill>
                  <a:srgbClr val="FF0000"/>
                </a:solidFill>
                <a:latin typeface="#9Slide03 FS Neusa Bold" panose="00000800000000000000" pitchFamily="2" charset="0"/>
                <a:ea typeface="Arial"/>
                <a:cs typeface="Arial"/>
                <a:sym typeface="Arial"/>
              </a:rPr>
              <a:t>Xuất</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phát</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từ</a:t>
            </a:r>
            <a:r>
              <a:rPr lang="en-US" sz="5334" dirty="0">
                <a:solidFill>
                  <a:srgbClr val="FF0000"/>
                </a:solidFill>
                <a:latin typeface="#9Slide03 FS Neusa Bold" panose="00000800000000000000" pitchFamily="2" charset="0"/>
                <a:ea typeface="Arial"/>
                <a:cs typeface="Arial"/>
                <a:sym typeface="Arial"/>
              </a:rPr>
              <a:t>  </a:t>
            </a:r>
          </a:p>
          <a:p>
            <a:pPr lvl="0" algn="ctr">
              <a:lnSpc>
                <a:spcPct val="140003"/>
              </a:lnSpc>
            </a:pPr>
            <a:r>
              <a:rPr lang="en-US" sz="5334" dirty="0" err="1">
                <a:solidFill>
                  <a:srgbClr val="FF0000"/>
                </a:solidFill>
                <a:latin typeface="#9Slide03 FS Neusa Bold" panose="00000800000000000000" pitchFamily="2" charset="0"/>
                <a:ea typeface="Arial"/>
                <a:cs typeface="Arial"/>
                <a:sym typeface="Arial"/>
              </a:rPr>
              <a:t>Bồ</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Đào</a:t>
            </a:r>
            <a:r>
              <a:rPr lang="en-US" sz="5334" dirty="0">
                <a:solidFill>
                  <a:srgbClr val="FF0000"/>
                </a:solidFill>
                <a:latin typeface="#9Slide03 FS Neusa Bold" panose="00000800000000000000" pitchFamily="2" charset="0"/>
                <a:ea typeface="Arial"/>
                <a:cs typeface="Arial"/>
                <a:sym typeface="Arial"/>
              </a:rPr>
              <a:t> </a:t>
            </a:r>
            <a:r>
              <a:rPr lang="en-US" sz="5334" dirty="0" err="1">
                <a:solidFill>
                  <a:srgbClr val="FF0000"/>
                </a:solidFill>
                <a:latin typeface="#9Slide03 FS Neusa Bold" panose="00000800000000000000" pitchFamily="2" charset="0"/>
                <a:ea typeface="Arial"/>
                <a:cs typeface="Arial"/>
                <a:sym typeface="Arial"/>
              </a:rPr>
              <a:t>Nha</a:t>
            </a:r>
            <a:r>
              <a:rPr lang="en-US" sz="5334" dirty="0">
                <a:solidFill>
                  <a:srgbClr val="FF0000"/>
                </a:solidFill>
                <a:latin typeface="#9Slide03 FS Neusa Bold" panose="00000800000000000000" pitchFamily="2" charset="0"/>
                <a:ea typeface="Arial"/>
                <a:cs typeface="Arial"/>
                <a:sym typeface="Arial"/>
              </a:rPr>
              <a:t> </a:t>
            </a:r>
            <a:endParaRPr lang="en-US" sz="5334" dirty="0">
              <a:solidFill>
                <a:srgbClr val="FF0000"/>
              </a:solidFill>
              <a:latin typeface="#9Slide03 FS Neusa Bold" panose="00000800000000000000" pitchFamily="2" charset="0"/>
            </a:endParaRPr>
          </a:p>
        </p:txBody>
      </p:sp>
      <p:sp>
        <p:nvSpPr>
          <p:cNvPr id="20" name="TextBox 20"/>
          <p:cNvSpPr txBox="1"/>
          <p:nvPr/>
        </p:nvSpPr>
        <p:spPr>
          <a:xfrm>
            <a:off x="1815129" y="1540310"/>
            <a:ext cx="3022403" cy="5372433"/>
          </a:xfrm>
          <a:prstGeom prst="rect">
            <a:avLst/>
          </a:prstGeom>
        </p:spPr>
        <p:txBody>
          <a:bodyPr wrap="square" lIns="0" tIns="0" rIns="0" bIns="0" rtlCol="0" anchor="t">
            <a:spAutoFit/>
          </a:bodyPr>
          <a:lstStyle/>
          <a:p>
            <a:pPr lvl="0" algn="just">
              <a:lnSpc>
                <a:spcPct val="140008"/>
              </a:lnSpc>
            </a:pPr>
            <a:r>
              <a:rPr lang="vi-VN" sz="2267" dirty="0">
                <a:solidFill>
                  <a:srgbClr val="FF0000"/>
                </a:solidFill>
                <a:latin typeface="Arial"/>
                <a:ea typeface="Arial"/>
                <a:cs typeface="Arial"/>
                <a:sym typeface="Arial"/>
              </a:rPr>
              <a:t>Ông nghĩ rằng có một con đường ngắn hơn và an toàn hơn vòng quanh Nam Mỹ. Ông và thủy thủ đoàn của mình đi thuyền an toàn đến một vùng biển mới rộng lớn và gọi nó là Thái Bình Dương. </a:t>
            </a:r>
            <a:endParaRPr lang="vi-VN" sz="2267" dirty="0">
              <a:solidFill>
                <a:srgbClr val="FF0000"/>
              </a:solidFill>
            </a:endParaRPr>
          </a:p>
          <a:p>
            <a:pPr lvl="0" algn="just">
              <a:lnSpc>
                <a:spcPct val="140008"/>
              </a:lnSpc>
            </a:pPr>
            <a:r>
              <a:rPr lang="vi-VN" sz="2267" dirty="0">
                <a:solidFill>
                  <a:srgbClr val="FF0000"/>
                </a:solidFill>
                <a:latin typeface="Arial"/>
                <a:ea typeface="Arial"/>
                <a:cs typeface="Arial"/>
                <a:sym typeface="Arial"/>
              </a:rPr>
              <a:t> </a:t>
            </a:r>
            <a:endParaRPr lang="vi-VN" sz="2267" dirty="0">
              <a:solidFill>
                <a:srgbClr val="FF0000"/>
              </a:solidFill>
            </a:endParaRPr>
          </a:p>
          <a:p>
            <a:pPr lvl="0" algn="just">
              <a:lnSpc>
                <a:spcPct val="140008"/>
              </a:lnSpc>
            </a:pPr>
            <a:endParaRPr lang="vi-VN" sz="2267" dirty="0">
              <a:solidFill>
                <a:srgbClr val="FF0000"/>
              </a:solidFill>
              <a:latin typeface="Arial"/>
              <a:ea typeface="Arial"/>
              <a:cs typeface="Arial"/>
              <a:sym typeface="Arial"/>
            </a:endParaRPr>
          </a:p>
        </p:txBody>
      </p:sp>
      <p:pic>
        <p:nvPicPr>
          <p:cNvPr id="3" name="60 SECONDS COUNTDOWN TIMER WITH SOUND EFF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79031" y="5167762"/>
            <a:ext cx="1183179" cy="960000"/>
          </a:xfrm>
          <a:prstGeom prst="ellipse">
            <a:avLst/>
          </a:prstGeom>
        </p:spPr>
      </p:pic>
      <p:grpSp>
        <p:nvGrpSpPr>
          <p:cNvPr id="29" name="Group 8"/>
          <p:cNvGrpSpPr/>
          <p:nvPr/>
        </p:nvGrpSpPr>
        <p:grpSpPr>
          <a:xfrm>
            <a:off x="0" y="0"/>
            <a:ext cx="316337" cy="327329"/>
            <a:chOff x="0" y="0"/>
            <a:chExt cx="130787" cy="129315"/>
          </a:xfrm>
        </p:grpSpPr>
        <p:sp>
          <p:nvSpPr>
            <p:cNvPr id="30" name="Freeform 9"/>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1"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2" name="Group 11"/>
          <p:cNvGrpSpPr/>
          <p:nvPr/>
        </p:nvGrpSpPr>
        <p:grpSpPr>
          <a:xfrm>
            <a:off x="0" y="6530671"/>
            <a:ext cx="316337" cy="327329"/>
            <a:chOff x="0" y="0"/>
            <a:chExt cx="130787" cy="129315"/>
          </a:xfrm>
        </p:grpSpPr>
        <p:sp>
          <p:nvSpPr>
            <p:cNvPr id="33" name="Freeform 12">
              <a:hlinkClick r:id="rId6" action="ppaction://hlinksldjump"/>
            </p:cNvPr>
            <p:cNvSpPr/>
            <p:nvPr/>
          </p:nvSpPr>
          <p:spPr>
            <a:xfrm>
              <a:off x="0" y="0"/>
              <a:ext cx="130787" cy="129315"/>
            </a:xfrm>
            <a:custGeom>
              <a:avLst/>
              <a:gdLst/>
              <a:ahLst/>
              <a:cxnLst/>
              <a:rect l="l" t="t" r="r" b="b"/>
              <a:pathLst>
                <a:path w="130787" h="129315">
                  <a:moveTo>
                    <a:pt x="0" y="0"/>
                  </a:moveTo>
                  <a:lnTo>
                    <a:pt x="130787" y="0"/>
                  </a:lnTo>
                  <a:lnTo>
                    <a:pt x="130787" y="129315"/>
                  </a:lnTo>
                  <a:lnTo>
                    <a:pt x="0" y="129315"/>
                  </a:lnTo>
                  <a:close/>
                </a:path>
              </a:pathLst>
            </a:custGeom>
            <a:solidFill>
              <a:srgbClr val="E46D42"/>
            </a:solidFill>
          </p:spPr>
        </p:sp>
        <p:sp>
          <p:nvSpPr>
            <p:cNvPr id="34" name="TextBox 13"/>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5"/>
          <p:cNvGrpSpPr/>
          <p:nvPr/>
        </p:nvGrpSpPr>
        <p:grpSpPr>
          <a:xfrm>
            <a:off x="7315200" y="1"/>
            <a:ext cx="4030818" cy="6761559"/>
            <a:chOff x="10972799" y="0"/>
            <a:chExt cx="6046227" cy="10142339"/>
          </a:xfrm>
        </p:grpSpPr>
        <p:pic>
          <p:nvPicPr>
            <p:cNvPr id="39" name="Picture 38"/>
            <p:cNvPicPr>
              <a:picLocks noChangeAspect="1"/>
            </p:cNvPicPr>
            <p:nvPr/>
          </p:nvPicPr>
          <p:blipFill rotWithShape="1">
            <a:blip r:embed="rId7"/>
            <a:srcRect l="35359" t="16667" r="30673" b="31250"/>
            <a:stretch/>
          </p:blipFill>
          <p:spPr>
            <a:xfrm>
              <a:off x="10972799" y="0"/>
              <a:ext cx="6046227" cy="3611335"/>
            </a:xfrm>
            <a:prstGeom prst="rect">
              <a:avLst/>
            </a:prstGeom>
          </p:spPr>
        </p:pic>
        <p:pic>
          <p:nvPicPr>
            <p:cNvPr id="41" name="Picture 40"/>
            <p:cNvPicPr>
              <a:picLocks noChangeAspect="1"/>
            </p:cNvPicPr>
            <p:nvPr/>
          </p:nvPicPr>
          <p:blipFill rotWithShape="1">
            <a:blip r:embed="rId7"/>
            <a:srcRect l="35359" t="16667" r="30673" b="31250"/>
            <a:stretch/>
          </p:blipFill>
          <p:spPr>
            <a:xfrm>
              <a:off x="10972799" y="3614124"/>
              <a:ext cx="6046227" cy="3297448"/>
            </a:xfrm>
            <a:prstGeom prst="rect">
              <a:avLst/>
            </a:prstGeom>
          </p:spPr>
        </p:pic>
        <p:pic>
          <p:nvPicPr>
            <p:cNvPr id="42" name="Picture 41"/>
            <p:cNvPicPr>
              <a:picLocks noChangeAspect="1"/>
            </p:cNvPicPr>
            <p:nvPr/>
          </p:nvPicPr>
          <p:blipFill rotWithShape="1">
            <a:blip r:embed="rId7"/>
            <a:srcRect l="35359" t="16667" r="30673" b="31250"/>
            <a:stretch/>
          </p:blipFill>
          <p:spPr>
            <a:xfrm>
              <a:off x="10972799" y="6531004"/>
              <a:ext cx="6046227" cy="3611335"/>
            </a:xfrm>
            <a:prstGeom prst="rect">
              <a:avLst/>
            </a:prstGeom>
          </p:spPr>
        </p:pic>
      </p:grpSp>
      <p:grpSp>
        <p:nvGrpSpPr>
          <p:cNvPr id="25" name="Group 24"/>
          <p:cNvGrpSpPr/>
          <p:nvPr/>
        </p:nvGrpSpPr>
        <p:grpSpPr>
          <a:xfrm>
            <a:off x="6933807" y="786139"/>
            <a:ext cx="4800104" cy="5648091"/>
            <a:chOff x="4947774" y="1658535"/>
            <a:chExt cx="7200156" cy="8472137"/>
          </a:xfrm>
        </p:grpSpPr>
        <p:pic>
          <p:nvPicPr>
            <p:cNvPr id="26" name="Google Shape;276;p17"/>
            <p:cNvPicPr preferRelativeResize="0"/>
            <p:nvPr/>
          </p:nvPicPr>
          <p:blipFill rotWithShape="1">
            <a:blip r:embed="rId8">
              <a:alphaModFix/>
            </a:blip>
            <a:srcRect/>
            <a:stretch/>
          </p:blipFill>
          <p:spPr>
            <a:xfrm>
              <a:off x="5847852" y="1658535"/>
              <a:ext cx="5400000" cy="5400000"/>
            </a:xfrm>
            <a:prstGeom prst="rect">
              <a:avLst/>
            </a:prstGeom>
            <a:noFill/>
            <a:ln>
              <a:noFill/>
            </a:ln>
          </p:spPr>
        </p:pic>
        <p:sp>
          <p:nvSpPr>
            <p:cNvPr id="35" name="Google Shape;277;p17"/>
            <p:cNvSpPr txBox="1"/>
            <p:nvPr/>
          </p:nvSpPr>
          <p:spPr>
            <a:xfrm>
              <a:off x="4947774" y="7545348"/>
              <a:ext cx="7200156" cy="2585324"/>
            </a:xfrm>
            <a:prstGeom prst="rect">
              <a:avLst/>
            </a:prstGeom>
            <a:noFill/>
            <a:ln>
              <a:noFill/>
            </a:ln>
          </p:spPr>
          <p:txBody>
            <a:bodyPr spcFirstLastPara="1" wrap="square" lIns="0" tIns="0" rIns="0" bIns="0" anchor="t" anchorCtr="0">
              <a:spAutoFit/>
            </a:bodyPr>
            <a:lstStyle/>
            <a:p>
              <a:pPr algn="ctr">
                <a:lnSpc>
                  <a:spcPct val="140025"/>
                </a:lnSpc>
              </a:pPr>
              <a:r>
                <a:rPr lang="en" sz="4000" dirty="0">
                  <a:solidFill>
                    <a:srgbClr val="000000"/>
                  </a:solidFill>
                  <a:latin typeface="#9Slide03 FS Neusa Bold" panose="00000800000000000000" pitchFamily="2" charset="0"/>
                  <a:ea typeface="Arial"/>
                  <a:cs typeface="Arial"/>
                  <a:sym typeface="Arial"/>
                </a:rPr>
                <a:t>Magellan </a:t>
              </a:r>
            </a:p>
            <a:p>
              <a:pPr algn="ctr">
                <a:lnSpc>
                  <a:spcPct val="140025"/>
                </a:lnSpc>
              </a:pPr>
              <a:r>
                <a:rPr lang="en" sz="4000" dirty="0">
                  <a:solidFill>
                    <a:srgbClr val="000000"/>
                  </a:solidFill>
                  <a:latin typeface="#9Slide03 FS Neusa Bold" panose="00000800000000000000" pitchFamily="2" charset="0"/>
                  <a:ea typeface="Arial"/>
                  <a:cs typeface="Arial"/>
                  <a:sym typeface="Arial"/>
                </a:rPr>
                <a:t>(Ma-giê-lăng)</a:t>
              </a:r>
              <a:endParaRPr sz="4000" dirty="0">
                <a:latin typeface="#9Slide03 FS Neusa Bold" panose="00000800000000000000" pitchFamily="2" charset="0"/>
              </a:endParaRPr>
            </a:p>
          </p:txBody>
        </p:sp>
      </p:grpSp>
    </p:spTree>
    <p:extLst>
      <p:ext uri="{BB962C8B-B14F-4D97-AF65-F5344CB8AC3E}">
        <p14:creationId xmlns:p14="http://schemas.microsoft.com/office/powerpoint/2010/main" val="18638844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784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hidden"/>
                                      </p:to>
                                    </p:set>
                                  </p:childTnLst>
                                </p:cTn>
                              </p:par>
                            </p:childTnLst>
                          </p:cTn>
                        </p:par>
                        <p:par>
                          <p:cTn id="14" fill="hold">
                            <p:stCondLst>
                              <p:cond delay="0"/>
                            </p:stCondLst>
                            <p:childTnLst>
                              <p:par>
                                <p:cTn id="15" presetID="16" presetClass="entr" presetSubtype="37"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96151" y="685800"/>
            <a:ext cx="7105879" cy="5486400"/>
          </a:xfrm>
          <a:prstGeom prst="rect">
            <a:avLst/>
          </a:prstGeom>
        </p:spPr>
      </p:pic>
      <p:grpSp>
        <p:nvGrpSpPr>
          <p:cNvPr id="16" name="Group 16"/>
          <p:cNvGrpSpPr/>
          <p:nvPr/>
        </p:nvGrpSpPr>
        <p:grpSpPr>
          <a:xfrm>
            <a:off x="0" y="0"/>
            <a:ext cx="3183638" cy="6858000"/>
            <a:chOff x="0" y="0"/>
            <a:chExt cx="600311" cy="1293153"/>
          </a:xfrm>
        </p:grpSpPr>
        <p:sp>
          <p:nvSpPr>
            <p:cNvPr id="17" name="Freeform 17"/>
            <p:cNvSpPr/>
            <p:nvPr/>
          </p:nvSpPr>
          <p:spPr>
            <a:xfrm>
              <a:off x="0" y="0"/>
              <a:ext cx="600311" cy="1293153"/>
            </a:xfrm>
            <a:custGeom>
              <a:avLst/>
              <a:gdLst/>
              <a:ahLst/>
              <a:cxnLst/>
              <a:rect l="l" t="t" r="r" b="b"/>
              <a:pathLst>
                <a:path w="600311" h="1293153">
                  <a:moveTo>
                    <a:pt x="0" y="0"/>
                  </a:moveTo>
                  <a:lnTo>
                    <a:pt x="600311" y="0"/>
                  </a:lnTo>
                  <a:lnTo>
                    <a:pt x="600311" y="1293153"/>
                  </a:lnTo>
                  <a:lnTo>
                    <a:pt x="0" y="1293153"/>
                  </a:lnTo>
                  <a:close/>
                </a:path>
              </a:pathLst>
            </a:custGeom>
            <a:solidFill>
              <a:srgbClr val="E46D42"/>
            </a:solidFill>
          </p:spPr>
        </p:sp>
        <p:sp>
          <p:nvSpPr>
            <p:cNvPr id="18" name="TextBox 18"/>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19" name="TextBox 19"/>
          <p:cNvSpPr txBox="1"/>
          <p:nvPr/>
        </p:nvSpPr>
        <p:spPr>
          <a:xfrm>
            <a:off x="77708" y="795825"/>
            <a:ext cx="2767535" cy="7386638"/>
          </a:xfrm>
          <a:prstGeom prst="rect">
            <a:avLst/>
          </a:prstGeom>
        </p:spPr>
        <p:txBody>
          <a:bodyPr wrap="square" lIns="0" tIns="0" rIns="0" bIns="0" rtlCol="0" anchor="t">
            <a:spAutoFit/>
          </a:bodyPr>
          <a:lstStyle/>
          <a:p>
            <a:pPr algn="ctr">
              <a:lnSpc>
                <a:spcPct val="200000"/>
              </a:lnSpc>
            </a:pPr>
            <a:r>
              <a:rPr lang="en-US" sz="8000" dirty="0">
                <a:solidFill>
                  <a:srgbClr val="FAF5F2"/>
                </a:solidFill>
                <a:latin typeface="#9Slide03 FS Neusa Bold" panose="00000800000000000000" pitchFamily="2" charset="0"/>
              </a:rPr>
              <a:t>VẬN</a:t>
            </a:r>
          </a:p>
          <a:p>
            <a:pPr algn="ctr">
              <a:lnSpc>
                <a:spcPct val="200000"/>
              </a:lnSpc>
            </a:pPr>
            <a:r>
              <a:rPr lang="en-US" sz="8000" dirty="0">
                <a:solidFill>
                  <a:srgbClr val="FAF5F2"/>
                </a:solidFill>
                <a:latin typeface="#9Slide03 FS Neusa Bold" panose="00000800000000000000" pitchFamily="2" charset="0"/>
              </a:rPr>
              <a:t>DỤNG</a:t>
            </a:r>
          </a:p>
        </p:txBody>
      </p:sp>
      <p:sp>
        <p:nvSpPr>
          <p:cNvPr id="23" name="TextBox 19"/>
          <p:cNvSpPr txBox="1"/>
          <p:nvPr/>
        </p:nvSpPr>
        <p:spPr>
          <a:xfrm>
            <a:off x="4682881" y="2057401"/>
            <a:ext cx="6146800" cy="2531462"/>
          </a:xfrm>
          <a:prstGeom prst="rect">
            <a:avLst/>
          </a:prstGeom>
        </p:spPr>
        <p:txBody>
          <a:bodyPr wrap="square" lIns="0" tIns="0" rIns="0" bIns="0" rtlCol="0" anchor="t">
            <a:spAutoFit/>
          </a:bodyPr>
          <a:lstStyle/>
          <a:p>
            <a:pPr algn="just">
              <a:lnSpc>
                <a:spcPct val="150000"/>
              </a:lnSpc>
            </a:pPr>
            <a:r>
              <a:rPr lang="en-US" sz="2800" dirty="0" err="1">
                <a:solidFill>
                  <a:schemeClr val="tx1">
                    <a:lumMod val="85000"/>
                    <a:lumOff val="15000"/>
                  </a:schemeClr>
                </a:solidFill>
                <a:latin typeface="#9Slide03 FS Neusa Bold" panose="00000800000000000000" pitchFamily="2" charset="0"/>
              </a:rPr>
              <a:t>Tìm</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kiếm</a:t>
            </a:r>
            <a:r>
              <a:rPr lang="en-US" sz="2800" dirty="0">
                <a:solidFill>
                  <a:schemeClr val="tx1">
                    <a:lumMod val="85000"/>
                    <a:lumOff val="15000"/>
                  </a:schemeClr>
                </a:solidFill>
                <a:latin typeface="#9Slide03 FS Neusa Bold" panose="00000800000000000000" pitchFamily="2" charset="0"/>
              </a:rPr>
              <a:t> , </a:t>
            </a:r>
            <a:r>
              <a:rPr lang="en-US" sz="2800" dirty="0" err="1">
                <a:solidFill>
                  <a:schemeClr val="tx1">
                    <a:lumMod val="85000"/>
                    <a:lumOff val="15000"/>
                  </a:schemeClr>
                </a:solidFill>
                <a:latin typeface="#9Slide03 FS Neusa Bold" panose="00000800000000000000" pitchFamily="2" charset="0"/>
              </a:rPr>
              <a:t>sưu</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tầm</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tư</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liệu</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về</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hệ</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quả</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các</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cuộc</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phát</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kiến</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địa</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lí</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đối</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với</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Việt</a:t>
            </a:r>
            <a:r>
              <a:rPr lang="en-US" sz="2800" dirty="0">
                <a:solidFill>
                  <a:schemeClr val="tx1">
                    <a:lumMod val="85000"/>
                    <a:lumOff val="15000"/>
                  </a:schemeClr>
                </a:solidFill>
                <a:latin typeface="#9Slide03 FS Neusa Bold" panose="00000800000000000000" pitchFamily="2" charset="0"/>
              </a:rPr>
              <a:t> Nam (</a:t>
            </a:r>
            <a:r>
              <a:rPr lang="en-US" sz="2800" dirty="0" err="1">
                <a:solidFill>
                  <a:schemeClr val="tx1">
                    <a:lumMod val="85000"/>
                    <a:lumOff val="15000"/>
                  </a:schemeClr>
                </a:solidFill>
                <a:latin typeface="#9Slide03 FS Neusa Bold" panose="00000800000000000000" pitchFamily="2" charset="0"/>
              </a:rPr>
              <a:t>Hệ</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quả</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tích</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cực</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tiêu</a:t>
            </a:r>
            <a:r>
              <a:rPr lang="en-US" sz="2800" dirty="0">
                <a:solidFill>
                  <a:schemeClr val="tx1">
                    <a:lumMod val="85000"/>
                    <a:lumOff val="15000"/>
                  </a:schemeClr>
                </a:solidFill>
                <a:latin typeface="#9Slide03 FS Neusa Bold" panose="00000800000000000000" pitchFamily="2" charset="0"/>
              </a:rPr>
              <a:t> </a:t>
            </a:r>
            <a:r>
              <a:rPr lang="en-US" sz="2800" dirty="0" err="1">
                <a:solidFill>
                  <a:schemeClr val="tx1">
                    <a:lumMod val="85000"/>
                    <a:lumOff val="15000"/>
                  </a:schemeClr>
                </a:solidFill>
                <a:latin typeface="#9Slide03 FS Neusa Bold" panose="00000800000000000000" pitchFamily="2" charset="0"/>
              </a:rPr>
              <a:t>cực</a:t>
            </a:r>
            <a:r>
              <a:rPr lang="en-US" sz="2800" dirty="0">
                <a:solidFill>
                  <a:schemeClr val="tx1">
                    <a:lumMod val="85000"/>
                    <a:lumOff val="15000"/>
                  </a:schemeClr>
                </a:solidFill>
                <a:latin typeface="#9Slide03 FS Neusa Bold" panose="00000800000000000000" pitchFamily="2" charset="0"/>
              </a:rPr>
              <a:t>)</a:t>
            </a:r>
            <a:endParaRPr lang="en-US" sz="2800" dirty="0"/>
          </a:p>
        </p:txBody>
      </p:sp>
    </p:spTree>
    <p:extLst>
      <p:ext uri="{BB962C8B-B14F-4D97-AF65-F5344CB8AC3E}">
        <p14:creationId xmlns:p14="http://schemas.microsoft.com/office/powerpoint/2010/main" val="268860198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4148" y="769621"/>
            <a:ext cx="3574526" cy="2393412"/>
          </a:xfrm>
          <a:prstGeom prst="rect">
            <a:avLst/>
          </a:prstGeom>
        </p:spPr>
        <p:txBody>
          <a:bodyPr wrap="square" lIns="0" tIns="0" rIns="0" bIns="0" rtlCol="0" anchor="t">
            <a:spAutoFit/>
          </a:bodyPr>
          <a:lstStyle/>
          <a:p>
            <a:pPr algn="just">
              <a:lnSpc>
                <a:spcPct val="150000"/>
              </a:lnSpc>
            </a:pP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Điền</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tên</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các</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châu</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lục</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và</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khu</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vực</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trên</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thế</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smtClean="0">
                <a:solidFill>
                  <a:srgbClr val="C00000"/>
                </a:solidFill>
                <a:latin typeface="Times New Roman" panose="02020603050405020304" pitchFamily="18" charset="0"/>
                <a:ea typeface="Arial"/>
                <a:cs typeface="Times New Roman" panose="02020603050405020304" pitchFamily="18" charset="0"/>
                <a:sym typeface="Arial"/>
              </a:rPr>
              <a:t>giới</a:t>
            </a:r>
            <a:r>
              <a:rPr lang="en-US" sz="3600" dirty="0" smtClean="0">
                <a:solidFill>
                  <a:srgbClr val="C00000"/>
                </a:solidFill>
                <a:latin typeface="Times New Roman" panose="02020603050405020304" pitchFamily="18" charset="0"/>
                <a:ea typeface="Arial"/>
                <a:cs typeface="Times New Roman" panose="02020603050405020304" pitchFamily="18" charset="0"/>
                <a:sym typeface="Arial"/>
              </a:rPr>
              <a:t>.</a:t>
            </a:r>
            <a:endParaRPr lang="en-US" sz="3600" dirty="0">
              <a:solidFill>
                <a:srgbClr val="C00000"/>
              </a:solidFill>
              <a:latin typeface="Times New Roman" panose="02020603050405020304" pitchFamily="18" charset="0"/>
              <a:cs typeface="Times New Roman" panose="02020603050405020304" pitchFamily="18" charset="0"/>
            </a:endParaRPr>
          </a:p>
        </p:txBody>
      </p:sp>
      <p:pic>
        <p:nvPicPr>
          <p:cNvPr id="7" name="Google Shape;103;p2"/>
          <p:cNvPicPr preferRelativeResize="0"/>
          <p:nvPr/>
        </p:nvPicPr>
        <p:blipFill rotWithShape="1">
          <a:blip r:embed="rId2">
            <a:alphaModFix/>
          </a:blip>
          <a:srcRect/>
          <a:stretch/>
        </p:blipFill>
        <p:spPr>
          <a:xfrm>
            <a:off x="4454435" y="0"/>
            <a:ext cx="7737566" cy="6492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809908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01100" y="0"/>
            <a:ext cx="3390900" cy="6858000"/>
            <a:chOff x="0" y="0"/>
            <a:chExt cx="639392" cy="1293153"/>
          </a:xfrm>
        </p:grpSpPr>
        <p:sp>
          <p:nvSpPr>
            <p:cNvPr id="3" name="Freeform 3"/>
            <p:cNvSpPr/>
            <p:nvPr/>
          </p:nvSpPr>
          <p:spPr>
            <a:xfrm>
              <a:off x="0" y="0"/>
              <a:ext cx="639392" cy="1293153"/>
            </a:xfrm>
            <a:custGeom>
              <a:avLst/>
              <a:gdLst/>
              <a:ahLst/>
              <a:cxnLst/>
              <a:rect l="l" t="t" r="r" b="b"/>
              <a:pathLst>
                <a:path w="639392" h="1293153">
                  <a:moveTo>
                    <a:pt x="0" y="0"/>
                  </a:moveTo>
                  <a:lnTo>
                    <a:pt x="639392" y="0"/>
                  </a:lnTo>
                  <a:lnTo>
                    <a:pt x="639392" y="1293153"/>
                  </a:lnTo>
                  <a:lnTo>
                    <a:pt x="0" y="1293153"/>
                  </a:lnTo>
                  <a:close/>
                </a:path>
              </a:pathLst>
            </a:custGeom>
            <a:solidFill>
              <a:srgbClr val="FA6742"/>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pic>
        <p:nvPicPr>
          <p:cNvPr id="29" name="Google Shape;103;p2"/>
          <p:cNvPicPr preferRelativeResize="0"/>
          <p:nvPr/>
        </p:nvPicPr>
        <p:blipFill rotWithShape="1">
          <a:blip r:embed="rId3">
            <a:alphaModFix/>
          </a:blip>
          <a:srcRect/>
          <a:stretch/>
        </p:blipFill>
        <p:spPr>
          <a:xfrm>
            <a:off x="4419600" y="673100"/>
            <a:ext cx="7108779" cy="5593364"/>
          </a:xfrm>
          <a:prstGeom prst="rect">
            <a:avLst/>
          </a:prstGeom>
          <a:ln>
            <a:noFill/>
          </a:ln>
          <a:effectLst>
            <a:outerShdw blurRad="292100" dist="139700" dir="2700000" algn="tl" rotWithShape="0">
              <a:srgbClr val="333333">
                <a:alpha val="65000"/>
              </a:srgbClr>
            </a:outerShdw>
          </a:effectLst>
        </p:spPr>
      </p:pic>
      <p:grpSp>
        <p:nvGrpSpPr>
          <p:cNvPr id="44" name="Group 43"/>
          <p:cNvGrpSpPr/>
          <p:nvPr/>
        </p:nvGrpSpPr>
        <p:grpSpPr>
          <a:xfrm>
            <a:off x="8784413" y="4633604"/>
            <a:ext cx="2623380" cy="609600"/>
            <a:chOff x="13143851" y="2324100"/>
            <a:chExt cx="3935071" cy="914400"/>
          </a:xfrm>
        </p:grpSpPr>
        <p:sp>
          <p:nvSpPr>
            <p:cNvPr id="45" name="Rectangle 44"/>
            <p:cNvSpPr/>
            <p:nvPr/>
          </p:nvSpPr>
          <p:spPr>
            <a:xfrm>
              <a:off x="13201651" y="2324100"/>
              <a:ext cx="3801202" cy="914400"/>
            </a:xfrm>
            <a:prstGeom prst="rect">
              <a:avLst/>
            </a:prstGeom>
            <a:solidFill>
              <a:srgbClr val="F7A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5"/>
            <p:cNvSpPr txBox="1"/>
            <p:nvPr/>
          </p:nvSpPr>
          <p:spPr>
            <a:xfrm>
              <a:off x="13143851" y="2429721"/>
              <a:ext cx="3935071" cy="553998"/>
            </a:xfrm>
            <a:prstGeom prst="rect">
              <a:avLst/>
            </a:prstGeom>
            <a:noFill/>
            <a:ln>
              <a:noFill/>
            </a:ln>
          </p:spPr>
          <p:txBody>
            <a:bodyPr wrap="square" lIns="0" tIns="0" rIns="0" bIns="0" rtlCol="0" anchor="t">
              <a:spAutoFit/>
            </a:bodyPr>
            <a:lstStyle/>
            <a:p>
              <a:pPr lvl="0" algn="ctr"/>
              <a:r>
                <a:rPr lang="en-US" sz="2400" dirty="0" err="1" smtClean="0">
                  <a:solidFill>
                    <a:schemeClr val="bg1"/>
                  </a:solidFill>
                  <a:latin typeface="#9Slide03 FS Neusa Bold" panose="00000800000000000000" pitchFamily="2" charset="0"/>
                  <a:cs typeface="Arial"/>
                  <a:sym typeface="Arial"/>
                </a:rPr>
                <a:t>Châu</a:t>
              </a:r>
              <a:r>
                <a:rPr lang="en-US" sz="2400" dirty="0" smtClean="0">
                  <a:solidFill>
                    <a:schemeClr val="bg1"/>
                  </a:solidFill>
                  <a:latin typeface="#9Slide03 FS Neusa Bold" panose="00000800000000000000" pitchFamily="2" charset="0"/>
                  <a:cs typeface="Arial"/>
                  <a:sym typeface="Arial"/>
                </a:rPr>
                <a:t> </a:t>
              </a:r>
              <a:r>
                <a:rPr lang="en-US" sz="2400" dirty="0" err="1" smtClean="0">
                  <a:solidFill>
                    <a:schemeClr val="bg1"/>
                  </a:solidFill>
                  <a:latin typeface="#9Slide03 FS Neusa Bold" panose="00000800000000000000" pitchFamily="2" charset="0"/>
                  <a:cs typeface="Arial"/>
                  <a:sym typeface="Arial"/>
                </a:rPr>
                <a:t>Đại</a:t>
              </a:r>
              <a:r>
                <a:rPr lang="en-US" sz="2400" dirty="0" smtClean="0">
                  <a:solidFill>
                    <a:schemeClr val="bg1"/>
                  </a:solidFill>
                  <a:latin typeface="#9Slide03 FS Neusa Bold" panose="00000800000000000000" pitchFamily="2" charset="0"/>
                  <a:cs typeface="Arial"/>
                  <a:sym typeface="Arial"/>
                </a:rPr>
                <a:t> </a:t>
              </a:r>
              <a:r>
                <a:rPr lang="en-US" sz="2400" dirty="0" err="1" smtClean="0">
                  <a:solidFill>
                    <a:schemeClr val="bg1"/>
                  </a:solidFill>
                  <a:latin typeface="#9Slide03 FS Neusa Bold" panose="00000800000000000000" pitchFamily="2" charset="0"/>
                  <a:cs typeface="Arial"/>
                  <a:sym typeface="Arial"/>
                </a:rPr>
                <a:t>Dương</a:t>
              </a:r>
              <a:endParaRPr lang="en-US" sz="2400" dirty="0">
                <a:solidFill>
                  <a:schemeClr val="bg1"/>
                </a:solidFill>
                <a:latin typeface="#9Slide03 FS Neusa Bold" panose="00000800000000000000" pitchFamily="2" charset="0"/>
              </a:endParaRPr>
            </a:p>
          </p:txBody>
        </p:sp>
      </p:grpSp>
      <p:cxnSp>
        <p:nvCxnSpPr>
          <p:cNvPr id="51" name="Straight Connector 50"/>
          <p:cNvCxnSpPr/>
          <p:nvPr/>
        </p:nvCxnSpPr>
        <p:spPr>
          <a:xfrm flipH="1">
            <a:off x="9961628" y="4310536"/>
            <a:ext cx="249172" cy="3379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23201" y="3545009"/>
            <a:ext cx="345003" cy="95079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6924695" y="4495801"/>
            <a:ext cx="1828799" cy="609729"/>
            <a:chOff x="13063408" y="2324100"/>
            <a:chExt cx="2743199" cy="914593"/>
          </a:xfrm>
        </p:grpSpPr>
        <p:sp>
          <p:nvSpPr>
            <p:cNvPr id="52" name="Rectangle 51"/>
            <p:cNvSpPr/>
            <p:nvPr/>
          </p:nvSpPr>
          <p:spPr>
            <a:xfrm>
              <a:off x="13201650" y="2324100"/>
              <a:ext cx="2543175" cy="914400"/>
            </a:xfrm>
            <a:prstGeom prst="rect">
              <a:avLst/>
            </a:prstGeom>
            <a:solidFill>
              <a:srgbClr val="FAD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TextBox 5"/>
            <p:cNvSpPr txBox="1"/>
            <p:nvPr/>
          </p:nvSpPr>
          <p:spPr>
            <a:xfrm>
              <a:off x="13063408" y="2469059"/>
              <a:ext cx="2743199" cy="769634"/>
            </a:xfrm>
            <a:prstGeom prst="rect">
              <a:avLst/>
            </a:prstGeom>
            <a:noFill/>
            <a:ln>
              <a:noFill/>
            </a:ln>
          </p:spPr>
          <p:txBody>
            <a:bodyPr wrap="square" lIns="0" tIns="0" rIns="0" bIns="0" rtlCol="0" anchor="t">
              <a:spAutoFit/>
            </a:bodyPr>
            <a:lstStyle/>
            <a:p>
              <a:pPr lvl="0" algn="ctr"/>
              <a:r>
                <a:rPr lang="en-US" sz="3334" dirty="0" err="1">
                  <a:solidFill>
                    <a:schemeClr val="bg1"/>
                  </a:solidFill>
                  <a:latin typeface="#9Slide03 FS Neusa Bold" panose="00000800000000000000" pitchFamily="2" charset="0"/>
                  <a:ea typeface="Arial"/>
                  <a:cs typeface="Arial"/>
                  <a:sym typeface="Arial"/>
                </a:rPr>
                <a:t>Châu</a:t>
              </a:r>
              <a:r>
                <a:rPr lang="en-US" sz="3334" dirty="0">
                  <a:solidFill>
                    <a:schemeClr val="bg1"/>
                  </a:solidFill>
                  <a:latin typeface="#9Slide03 FS Neusa Bold" panose="00000800000000000000" pitchFamily="2" charset="0"/>
                  <a:ea typeface="Arial"/>
                  <a:cs typeface="Arial"/>
                  <a:sym typeface="Arial"/>
                </a:rPr>
                <a:t> Phi</a:t>
              </a:r>
              <a:endParaRPr lang="en-US" sz="3334" dirty="0">
                <a:solidFill>
                  <a:schemeClr val="bg1"/>
                </a:solidFill>
                <a:latin typeface="#9Slide03 FS Neusa Bold" panose="00000800000000000000" pitchFamily="2" charset="0"/>
              </a:endParaRPr>
            </a:p>
          </p:txBody>
        </p:sp>
      </p:grpSp>
      <p:cxnSp>
        <p:nvCxnSpPr>
          <p:cNvPr id="54" name="Straight Connector 53"/>
          <p:cNvCxnSpPr/>
          <p:nvPr/>
        </p:nvCxnSpPr>
        <p:spPr>
          <a:xfrm flipH="1">
            <a:off x="5293833" y="2717800"/>
            <a:ext cx="526904" cy="72116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702800" y="1370775"/>
            <a:ext cx="731347" cy="9406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9411797" y="787401"/>
            <a:ext cx="1828799" cy="609729"/>
            <a:chOff x="13146145" y="2324100"/>
            <a:chExt cx="2743199" cy="914593"/>
          </a:xfrm>
        </p:grpSpPr>
        <p:sp>
          <p:nvSpPr>
            <p:cNvPr id="58" name="Rectangle 57"/>
            <p:cNvSpPr/>
            <p:nvPr/>
          </p:nvSpPr>
          <p:spPr>
            <a:xfrm>
              <a:off x="13201650" y="2324100"/>
              <a:ext cx="2543175" cy="914400"/>
            </a:xfrm>
            <a:prstGeom prst="rect">
              <a:avLst/>
            </a:prstGeom>
            <a:solidFill>
              <a:srgbClr val="45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TextBox 5"/>
            <p:cNvSpPr txBox="1"/>
            <p:nvPr/>
          </p:nvSpPr>
          <p:spPr>
            <a:xfrm>
              <a:off x="13146145" y="2469059"/>
              <a:ext cx="2743199" cy="769634"/>
            </a:xfrm>
            <a:prstGeom prst="rect">
              <a:avLst/>
            </a:prstGeom>
            <a:noFill/>
            <a:ln>
              <a:noFill/>
            </a:ln>
          </p:spPr>
          <p:txBody>
            <a:bodyPr wrap="square" lIns="0" tIns="0" rIns="0" bIns="0" rtlCol="0" anchor="t">
              <a:spAutoFit/>
            </a:bodyPr>
            <a:lstStyle/>
            <a:p>
              <a:pPr lvl="0" algn="ctr"/>
              <a:r>
                <a:rPr lang="en-US" sz="3334" dirty="0" err="1">
                  <a:solidFill>
                    <a:schemeClr val="bg1"/>
                  </a:solidFill>
                  <a:latin typeface="#9Slide03 FS Neusa Bold" panose="00000800000000000000" pitchFamily="2" charset="0"/>
                  <a:ea typeface="Arial"/>
                  <a:cs typeface="Arial"/>
                  <a:sym typeface="Arial"/>
                </a:rPr>
                <a:t>Châu</a:t>
              </a:r>
              <a:r>
                <a:rPr lang="en-US" sz="3334" dirty="0">
                  <a:solidFill>
                    <a:schemeClr val="bg1"/>
                  </a:solidFill>
                  <a:latin typeface="#9Slide03 FS Neusa Bold" panose="00000800000000000000" pitchFamily="2" charset="0"/>
                  <a:ea typeface="Arial"/>
                  <a:cs typeface="Arial"/>
                  <a:sym typeface="Arial"/>
                </a:rPr>
                <a:t> Á</a:t>
              </a:r>
              <a:endParaRPr lang="en-US" sz="3334" dirty="0">
                <a:solidFill>
                  <a:schemeClr val="bg1"/>
                </a:solidFill>
                <a:latin typeface="#9Slide03 FS Neusa Bold" panose="00000800000000000000" pitchFamily="2" charset="0"/>
              </a:endParaRPr>
            </a:p>
          </p:txBody>
        </p:sp>
      </p:grpSp>
      <p:cxnSp>
        <p:nvCxnSpPr>
          <p:cNvPr id="26" name="Straight Connector 25"/>
          <p:cNvCxnSpPr/>
          <p:nvPr/>
        </p:nvCxnSpPr>
        <p:spPr>
          <a:xfrm>
            <a:off x="8109066" y="1398462"/>
            <a:ext cx="496281" cy="91293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126747" y="787401"/>
            <a:ext cx="1828799" cy="609729"/>
            <a:chOff x="13071370" y="2324100"/>
            <a:chExt cx="2743199" cy="914593"/>
          </a:xfrm>
        </p:grpSpPr>
        <p:sp>
          <p:nvSpPr>
            <p:cNvPr id="61" name="Rectangle 60"/>
            <p:cNvSpPr/>
            <p:nvPr/>
          </p:nvSpPr>
          <p:spPr>
            <a:xfrm>
              <a:off x="13201650" y="2324100"/>
              <a:ext cx="2543175" cy="914400"/>
            </a:xfrm>
            <a:prstGeom prst="rect">
              <a:avLst/>
            </a:prstGeom>
            <a:solidFill>
              <a:srgbClr val="55B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TextBox 5"/>
            <p:cNvSpPr txBox="1"/>
            <p:nvPr/>
          </p:nvSpPr>
          <p:spPr>
            <a:xfrm>
              <a:off x="13071370" y="2469059"/>
              <a:ext cx="2743199" cy="769634"/>
            </a:xfrm>
            <a:prstGeom prst="rect">
              <a:avLst/>
            </a:prstGeom>
            <a:noFill/>
            <a:ln>
              <a:noFill/>
            </a:ln>
          </p:spPr>
          <p:txBody>
            <a:bodyPr wrap="square" lIns="0" tIns="0" rIns="0" bIns="0" rtlCol="0" anchor="t">
              <a:spAutoFit/>
            </a:bodyPr>
            <a:lstStyle/>
            <a:p>
              <a:pPr lvl="0" algn="ctr"/>
              <a:r>
                <a:rPr lang="en-US" sz="3334" dirty="0" err="1">
                  <a:solidFill>
                    <a:schemeClr val="bg1"/>
                  </a:solidFill>
                  <a:latin typeface="#9Slide03 FS Neusa Bold" panose="00000800000000000000" pitchFamily="2" charset="0"/>
                  <a:ea typeface="Arial"/>
                  <a:cs typeface="Arial"/>
                  <a:sym typeface="Arial"/>
                </a:rPr>
                <a:t>Châu</a:t>
              </a:r>
              <a:r>
                <a:rPr lang="en-US" sz="3334" dirty="0">
                  <a:solidFill>
                    <a:schemeClr val="bg1"/>
                  </a:solidFill>
                  <a:latin typeface="#9Slide03 FS Neusa Bold" panose="00000800000000000000" pitchFamily="2" charset="0"/>
                  <a:ea typeface="Arial"/>
                  <a:cs typeface="Arial"/>
                  <a:sym typeface="Arial"/>
                </a:rPr>
                <a:t> </a:t>
              </a:r>
              <a:r>
                <a:rPr lang="en-US" sz="3334" dirty="0" err="1">
                  <a:solidFill>
                    <a:schemeClr val="bg1"/>
                  </a:solidFill>
                  <a:latin typeface="#9Slide03 FS Neusa Bold" panose="00000800000000000000" pitchFamily="2" charset="0"/>
                  <a:ea typeface="Arial"/>
                  <a:cs typeface="Arial"/>
                  <a:sym typeface="Arial"/>
                </a:rPr>
                <a:t>Âu</a:t>
              </a:r>
              <a:endParaRPr lang="en-US" sz="3334" dirty="0">
                <a:solidFill>
                  <a:schemeClr val="bg1"/>
                </a:solidFill>
                <a:latin typeface="#9Slide03 FS Neusa Bold" panose="00000800000000000000" pitchFamily="2" charset="0"/>
              </a:endParaRPr>
            </a:p>
          </p:txBody>
        </p:sp>
      </p:grpSp>
      <p:cxnSp>
        <p:nvCxnSpPr>
          <p:cNvPr id="64" name="Straight Connector 63"/>
          <p:cNvCxnSpPr/>
          <p:nvPr/>
        </p:nvCxnSpPr>
        <p:spPr>
          <a:xfrm flipV="1">
            <a:off x="8955546" y="5636688"/>
            <a:ext cx="594854" cy="30674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5715071" y="5595935"/>
            <a:ext cx="3955601" cy="580195"/>
            <a:chOff x="12604350" y="2469058"/>
            <a:chExt cx="3950999" cy="769441"/>
          </a:xfrm>
        </p:grpSpPr>
        <p:sp>
          <p:nvSpPr>
            <p:cNvPr id="69" name="Rectangle 68"/>
            <p:cNvSpPr/>
            <p:nvPr/>
          </p:nvSpPr>
          <p:spPr>
            <a:xfrm>
              <a:off x="13201650" y="2469058"/>
              <a:ext cx="2685400" cy="769441"/>
            </a:xfrm>
            <a:prstGeom prst="rect">
              <a:avLst/>
            </a:prstGeom>
            <a:solidFill>
              <a:srgbClr val="F07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TextBox 5"/>
            <p:cNvSpPr txBox="1"/>
            <p:nvPr/>
          </p:nvSpPr>
          <p:spPr>
            <a:xfrm>
              <a:off x="12604350" y="2481439"/>
              <a:ext cx="3950999" cy="489799"/>
            </a:xfrm>
            <a:prstGeom prst="rect">
              <a:avLst/>
            </a:prstGeom>
            <a:noFill/>
            <a:ln>
              <a:noFill/>
            </a:ln>
          </p:spPr>
          <p:txBody>
            <a:bodyPr wrap="square" lIns="0" tIns="0" rIns="0" bIns="0" rtlCol="0" anchor="t">
              <a:spAutoFit/>
            </a:bodyPr>
            <a:lstStyle/>
            <a:p>
              <a:pPr lvl="0" algn="ctr"/>
              <a:r>
                <a:rPr lang="en-US" sz="2400" dirty="0" err="1">
                  <a:solidFill>
                    <a:schemeClr val="bg1"/>
                  </a:solidFill>
                  <a:latin typeface="#9Slide03 FS Neusa Bold" panose="00000800000000000000" pitchFamily="2" charset="0"/>
                  <a:ea typeface="Arial"/>
                  <a:cs typeface="Arial"/>
                  <a:sym typeface="Arial"/>
                </a:rPr>
                <a:t>Châu</a:t>
              </a:r>
              <a:r>
                <a:rPr lang="en-US" sz="2400" dirty="0">
                  <a:solidFill>
                    <a:schemeClr val="bg1"/>
                  </a:solidFill>
                  <a:latin typeface="#9Slide03 FS Neusa Bold" panose="00000800000000000000" pitchFamily="2" charset="0"/>
                  <a:ea typeface="Arial"/>
                  <a:cs typeface="Arial"/>
                  <a:sym typeface="Arial"/>
                </a:rPr>
                <a:t> Nam </a:t>
              </a:r>
              <a:r>
                <a:rPr lang="en-US" sz="2400" dirty="0" err="1">
                  <a:solidFill>
                    <a:schemeClr val="bg1"/>
                  </a:solidFill>
                  <a:latin typeface="#9Slide03 FS Neusa Bold" panose="00000800000000000000" pitchFamily="2" charset="0"/>
                  <a:ea typeface="Arial"/>
                  <a:cs typeface="Arial"/>
                  <a:sym typeface="Arial"/>
                </a:rPr>
                <a:t>Cực</a:t>
              </a:r>
              <a:endParaRPr lang="en-US" sz="2400" dirty="0">
                <a:solidFill>
                  <a:schemeClr val="bg1"/>
                </a:solidFill>
                <a:latin typeface="#9Slide03 FS Neusa Bold" panose="00000800000000000000" pitchFamily="2" charset="0"/>
              </a:endParaRPr>
            </a:p>
          </p:txBody>
        </p:sp>
      </p:grpSp>
      <p:sp>
        <p:nvSpPr>
          <p:cNvPr id="31" name="TextBox 30"/>
          <p:cNvSpPr txBox="1"/>
          <p:nvPr/>
        </p:nvSpPr>
        <p:spPr>
          <a:xfrm>
            <a:off x="365734" y="341080"/>
            <a:ext cx="3574526" cy="2393412"/>
          </a:xfrm>
          <a:prstGeom prst="rect">
            <a:avLst/>
          </a:prstGeom>
          <a:solidFill>
            <a:schemeClr val="accent4">
              <a:lumMod val="40000"/>
              <a:lumOff val="60000"/>
            </a:schemeClr>
          </a:solidFill>
        </p:spPr>
        <p:txBody>
          <a:bodyPr wrap="square" lIns="0" tIns="0" rIns="0" bIns="0" rtlCol="0" anchor="t">
            <a:spAutoFit/>
          </a:bodyPr>
          <a:lstStyle/>
          <a:p>
            <a:pPr algn="just">
              <a:lnSpc>
                <a:spcPct val="150000"/>
              </a:lnSpc>
            </a:pP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Điền</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tên</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các</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châu</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lục</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và</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khu</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vực</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trên</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C00000"/>
                </a:solidFill>
                <a:latin typeface="Times New Roman" panose="02020603050405020304" pitchFamily="18" charset="0"/>
                <a:ea typeface="Arial"/>
                <a:cs typeface="Times New Roman" panose="02020603050405020304" pitchFamily="18" charset="0"/>
                <a:sym typeface="Arial"/>
              </a:rPr>
              <a:t>thế</a:t>
            </a:r>
            <a:r>
              <a:rPr lang="en-US" sz="3600" dirty="0">
                <a:solidFill>
                  <a:srgbClr val="C00000"/>
                </a:solidFill>
                <a:latin typeface="Times New Roman" panose="02020603050405020304" pitchFamily="18" charset="0"/>
                <a:ea typeface="Arial"/>
                <a:cs typeface="Times New Roman" panose="02020603050405020304" pitchFamily="18" charset="0"/>
                <a:sym typeface="Arial"/>
              </a:rPr>
              <a:t> </a:t>
            </a:r>
            <a:r>
              <a:rPr lang="en-US" sz="3600" dirty="0" err="1" smtClean="0">
                <a:solidFill>
                  <a:srgbClr val="C00000"/>
                </a:solidFill>
                <a:latin typeface="Times New Roman" panose="02020603050405020304" pitchFamily="18" charset="0"/>
                <a:ea typeface="Arial"/>
                <a:cs typeface="Times New Roman" panose="02020603050405020304" pitchFamily="18" charset="0"/>
                <a:sym typeface="Arial"/>
              </a:rPr>
              <a:t>giới</a:t>
            </a:r>
            <a:r>
              <a:rPr lang="en-US" sz="3600" dirty="0" smtClean="0">
                <a:solidFill>
                  <a:srgbClr val="C00000"/>
                </a:solidFill>
                <a:latin typeface="Times New Roman" panose="02020603050405020304" pitchFamily="18" charset="0"/>
                <a:ea typeface="Arial"/>
                <a:cs typeface="Times New Roman" panose="02020603050405020304" pitchFamily="18" charset="0"/>
                <a:sym typeface="Arial"/>
              </a:rPr>
              <a:t>.</a:t>
            </a:r>
            <a:endParaRPr lang="en-US" sz="3600" dirty="0">
              <a:solidFill>
                <a:srgbClr val="C00000"/>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4476378" y="3570170"/>
            <a:ext cx="1696408" cy="1278815"/>
            <a:chOff x="13201648" y="2324100"/>
            <a:chExt cx="3631312" cy="2297076"/>
          </a:xfrm>
          <a:solidFill>
            <a:srgbClr val="EF5555"/>
          </a:solidFill>
        </p:grpSpPr>
        <p:sp>
          <p:nvSpPr>
            <p:cNvPr id="33" name="Rectangle 32"/>
            <p:cNvSpPr/>
            <p:nvPr/>
          </p:nvSpPr>
          <p:spPr>
            <a:xfrm>
              <a:off x="13201648" y="2324100"/>
              <a:ext cx="3631312" cy="22970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5"/>
            <p:cNvSpPr txBox="1"/>
            <p:nvPr/>
          </p:nvSpPr>
          <p:spPr>
            <a:xfrm>
              <a:off x="13645705" y="2324100"/>
              <a:ext cx="2743198" cy="1661994"/>
            </a:xfrm>
            <a:prstGeom prst="rect">
              <a:avLst/>
            </a:prstGeom>
            <a:grpFill/>
            <a:ln>
              <a:noFill/>
            </a:ln>
          </p:spPr>
          <p:txBody>
            <a:bodyPr wrap="square" lIns="0" tIns="0" rIns="0" bIns="0" rtlCol="0" anchor="t">
              <a:spAutoFit/>
            </a:bodyPr>
            <a:lstStyle/>
            <a:p>
              <a:pPr lvl="0" algn="ctr">
                <a:lnSpc>
                  <a:spcPct val="150000"/>
                </a:lnSpc>
              </a:pPr>
              <a:r>
                <a:rPr lang="en-US" sz="2400" dirty="0" err="1">
                  <a:solidFill>
                    <a:schemeClr val="bg1"/>
                  </a:solidFill>
                  <a:latin typeface="#9Slide03 FS Neusa Bold" panose="00000800000000000000" pitchFamily="2" charset="0"/>
                  <a:ea typeface="Arial"/>
                  <a:cs typeface="Arial"/>
                  <a:sym typeface="Arial"/>
                </a:rPr>
                <a:t>Châu</a:t>
              </a:r>
              <a:r>
                <a:rPr lang="en-US" sz="2400" dirty="0">
                  <a:solidFill>
                    <a:schemeClr val="bg1"/>
                  </a:solidFill>
                  <a:latin typeface="#9Slide03 FS Neusa Bold" panose="00000800000000000000" pitchFamily="2" charset="0"/>
                  <a:ea typeface="Arial"/>
                  <a:cs typeface="Arial"/>
                  <a:sym typeface="Arial"/>
                </a:rPr>
                <a:t> </a:t>
              </a:r>
            </a:p>
            <a:p>
              <a:pPr lvl="0" algn="ctr">
                <a:lnSpc>
                  <a:spcPct val="150000"/>
                </a:lnSpc>
              </a:pPr>
              <a:r>
                <a:rPr lang="en-US" sz="2400" dirty="0" err="1">
                  <a:solidFill>
                    <a:schemeClr val="bg1"/>
                  </a:solidFill>
                  <a:latin typeface="#9Slide03 FS Neusa Bold" panose="00000800000000000000" pitchFamily="2" charset="0"/>
                  <a:cs typeface="Arial"/>
                  <a:sym typeface="Arial"/>
                </a:rPr>
                <a:t>Mỹ</a:t>
              </a:r>
              <a:endParaRPr lang="en-US" sz="2400" dirty="0">
                <a:solidFill>
                  <a:schemeClr val="bg1"/>
                </a:solidFill>
                <a:latin typeface="#9Slide03 FS Neusa Bold" panose="00000800000000000000" pitchFamily="2" charset="0"/>
              </a:endParaRPr>
            </a:p>
          </p:txBody>
        </p:sp>
      </p:grpSp>
      <p:grpSp>
        <p:nvGrpSpPr>
          <p:cNvPr id="35" name="Group 34"/>
          <p:cNvGrpSpPr/>
          <p:nvPr/>
        </p:nvGrpSpPr>
        <p:grpSpPr>
          <a:xfrm>
            <a:off x="6934221" y="4521483"/>
            <a:ext cx="1828799" cy="609600"/>
            <a:chOff x="13063408" y="2324100"/>
            <a:chExt cx="2743199" cy="914400"/>
          </a:xfrm>
        </p:grpSpPr>
        <p:sp>
          <p:nvSpPr>
            <p:cNvPr id="36" name="Rectangle 35"/>
            <p:cNvSpPr/>
            <p:nvPr/>
          </p:nvSpPr>
          <p:spPr>
            <a:xfrm>
              <a:off x="13201650" y="2324100"/>
              <a:ext cx="2543175" cy="914400"/>
            </a:xfrm>
            <a:prstGeom prst="rect">
              <a:avLst/>
            </a:prstGeom>
            <a:solidFill>
              <a:srgbClr val="FAD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TextBox 5"/>
            <p:cNvSpPr txBox="1"/>
            <p:nvPr/>
          </p:nvSpPr>
          <p:spPr>
            <a:xfrm>
              <a:off x="13063408" y="2469058"/>
              <a:ext cx="2743199" cy="553998"/>
            </a:xfrm>
            <a:prstGeom prst="rect">
              <a:avLst/>
            </a:prstGeom>
            <a:noFill/>
            <a:ln>
              <a:noFill/>
            </a:ln>
          </p:spPr>
          <p:txBody>
            <a:bodyPr wrap="square" lIns="0" tIns="0" rIns="0" bIns="0" rtlCol="0" anchor="t">
              <a:spAutoFit/>
            </a:bodyPr>
            <a:lstStyle/>
            <a:p>
              <a:pPr lvl="0" algn="ctr"/>
              <a:r>
                <a:rPr lang="en-US" sz="2400" dirty="0" err="1">
                  <a:solidFill>
                    <a:schemeClr val="bg1"/>
                  </a:solidFill>
                  <a:latin typeface="#9Slide03 FS Neusa Bold" panose="00000800000000000000" pitchFamily="2" charset="0"/>
                  <a:ea typeface="Arial"/>
                  <a:cs typeface="Arial"/>
                  <a:sym typeface="Arial"/>
                </a:rPr>
                <a:t>Châu</a:t>
              </a:r>
              <a:r>
                <a:rPr lang="en-US" sz="2400" dirty="0">
                  <a:solidFill>
                    <a:schemeClr val="bg1"/>
                  </a:solidFill>
                  <a:latin typeface="#9Slide03 FS Neusa Bold" panose="00000800000000000000" pitchFamily="2" charset="0"/>
                  <a:ea typeface="Arial"/>
                  <a:cs typeface="Arial"/>
                  <a:sym typeface="Arial"/>
                </a:rPr>
                <a:t> Phi</a:t>
              </a:r>
              <a:endParaRPr lang="en-US" sz="2400" dirty="0">
                <a:solidFill>
                  <a:schemeClr val="bg1"/>
                </a:solidFill>
                <a:latin typeface="#9Slide03 FS Neusa Bold" panose="00000800000000000000" pitchFamily="2" charset="0"/>
              </a:endParaRPr>
            </a:p>
          </p:txBody>
        </p:sp>
      </p:grpSp>
      <p:grpSp>
        <p:nvGrpSpPr>
          <p:cNvPr id="41" name="Group 40"/>
          <p:cNvGrpSpPr/>
          <p:nvPr/>
        </p:nvGrpSpPr>
        <p:grpSpPr>
          <a:xfrm>
            <a:off x="9421323" y="813083"/>
            <a:ext cx="1828799" cy="609600"/>
            <a:chOff x="13146145" y="2324100"/>
            <a:chExt cx="2743199" cy="914400"/>
          </a:xfrm>
        </p:grpSpPr>
        <p:sp>
          <p:nvSpPr>
            <p:cNvPr id="42" name="Rectangle 41"/>
            <p:cNvSpPr/>
            <p:nvPr/>
          </p:nvSpPr>
          <p:spPr>
            <a:xfrm>
              <a:off x="13201650" y="2324100"/>
              <a:ext cx="2543175" cy="914400"/>
            </a:xfrm>
            <a:prstGeom prst="rect">
              <a:avLst/>
            </a:prstGeom>
            <a:solidFill>
              <a:srgbClr val="45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TextBox 5"/>
            <p:cNvSpPr txBox="1"/>
            <p:nvPr/>
          </p:nvSpPr>
          <p:spPr>
            <a:xfrm>
              <a:off x="13146145" y="2469058"/>
              <a:ext cx="2743199" cy="553998"/>
            </a:xfrm>
            <a:prstGeom prst="rect">
              <a:avLst/>
            </a:prstGeom>
            <a:noFill/>
            <a:ln>
              <a:noFill/>
            </a:ln>
          </p:spPr>
          <p:txBody>
            <a:bodyPr wrap="square" lIns="0" tIns="0" rIns="0" bIns="0" rtlCol="0" anchor="t">
              <a:spAutoFit/>
            </a:bodyPr>
            <a:lstStyle/>
            <a:p>
              <a:pPr lvl="0" algn="ctr"/>
              <a:r>
                <a:rPr lang="en-US" sz="2400" dirty="0" err="1">
                  <a:solidFill>
                    <a:schemeClr val="bg1"/>
                  </a:solidFill>
                  <a:latin typeface="#9Slide03 FS Neusa Bold" panose="00000800000000000000" pitchFamily="2" charset="0"/>
                  <a:ea typeface="Arial"/>
                  <a:cs typeface="Arial"/>
                  <a:sym typeface="Arial"/>
                </a:rPr>
                <a:t>Châu</a:t>
              </a:r>
              <a:r>
                <a:rPr lang="en-US" sz="2400" dirty="0">
                  <a:solidFill>
                    <a:schemeClr val="bg1"/>
                  </a:solidFill>
                  <a:latin typeface="#9Slide03 FS Neusa Bold" panose="00000800000000000000" pitchFamily="2" charset="0"/>
                  <a:ea typeface="Arial"/>
                  <a:cs typeface="Arial"/>
                  <a:sym typeface="Arial"/>
                </a:rPr>
                <a:t> Á</a:t>
              </a:r>
              <a:endParaRPr lang="en-US" sz="2400" dirty="0">
                <a:solidFill>
                  <a:schemeClr val="bg1"/>
                </a:solidFill>
                <a:latin typeface="#9Slide03 FS Neusa Bold" panose="00000800000000000000" pitchFamily="2" charset="0"/>
              </a:endParaRPr>
            </a:p>
          </p:txBody>
        </p:sp>
      </p:grpSp>
      <p:grpSp>
        <p:nvGrpSpPr>
          <p:cNvPr id="47" name="Group 46"/>
          <p:cNvGrpSpPr/>
          <p:nvPr/>
        </p:nvGrpSpPr>
        <p:grpSpPr>
          <a:xfrm>
            <a:off x="7136273" y="813083"/>
            <a:ext cx="1828799" cy="609600"/>
            <a:chOff x="13071370" y="2324100"/>
            <a:chExt cx="2743199" cy="914400"/>
          </a:xfrm>
        </p:grpSpPr>
        <p:sp>
          <p:nvSpPr>
            <p:cNvPr id="48" name="Rectangle 47"/>
            <p:cNvSpPr/>
            <p:nvPr/>
          </p:nvSpPr>
          <p:spPr>
            <a:xfrm>
              <a:off x="13201650" y="2324100"/>
              <a:ext cx="2543175" cy="914400"/>
            </a:xfrm>
            <a:prstGeom prst="rect">
              <a:avLst/>
            </a:prstGeom>
            <a:solidFill>
              <a:srgbClr val="55B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5"/>
            <p:cNvSpPr txBox="1"/>
            <p:nvPr/>
          </p:nvSpPr>
          <p:spPr>
            <a:xfrm>
              <a:off x="13071370" y="2469058"/>
              <a:ext cx="2743199" cy="553998"/>
            </a:xfrm>
            <a:prstGeom prst="rect">
              <a:avLst/>
            </a:prstGeom>
            <a:noFill/>
            <a:ln>
              <a:noFill/>
            </a:ln>
          </p:spPr>
          <p:txBody>
            <a:bodyPr wrap="square" lIns="0" tIns="0" rIns="0" bIns="0" rtlCol="0" anchor="t">
              <a:spAutoFit/>
            </a:bodyPr>
            <a:lstStyle/>
            <a:p>
              <a:pPr lvl="0" algn="ctr"/>
              <a:r>
                <a:rPr lang="en-US" sz="2400" dirty="0" err="1">
                  <a:solidFill>
                    <a:schemeClr val="bg1"/>
                  </a:solidFill>
                  <a:latin typeface="#9Slide03 FS Neusa Bold" panose="00000800000000000000" pitchFamily="2" charset="0"/>
                  <a:ea typeface="Arial"/>
                  <a:cs typeface="Arial"/>
                  <a:sym typeface="Arial"/>
                </a:rPr>
                <a:t>Châu</a:t>
              </a:r>
              <a:r>
                <a:rPr lang="en-US" sz="2400" dirty="0">
                  <a:solidFill>
                    <a:schemeClr val="bg1"/>
                  </a:solidFill>
                  <a:latin typeface="#9Slide03 FS Neusa Bold" panose="00000800000000000000" pitchFamily="2" charset="0"/>
                  <a:ea typeface="Arial"/>
                  <a:cs typeface="Arial"/>
                  <a:sym typeface="Arial"/>
                </a:rPr>
                <a:t> </a:t>
              </a:r>
              <a:r>
                <a:rPr lang="en-US" sz="2400" dirty="0" err="1">
                  <a:solidFill>
                    <a:schemeClr val="bg1"/>
                  </a:solidFill>
                  <a:latin typeface="#9Slide03 FS Neusa Bold" panose="00000800000000000000" pitchFamily="2" charset="0"/>
                  <a:ea typeface="Arial"/>
                  <a:cs typeface="Arial"/>
                  <a:sym typeface="Arial"/>
                </a:rPr>
                <a:t>Âu</a:t>
              </a:r>
              <a:endParaRPr lang="en-US" sz="2400" dirty="0">
                <a:solidFill>
                  <a:schemeClr val="bg1"/>
                </a:solidFill>
                <a:latin typeface="#9Slide03 FS Neusa Bold" panose="00000800000000000000" pitchFamily="2" charset="0"/>
              </a:endParaRPr>
            </a:p>
          </p:txBody>
        </p:sp>
      </p:grpSp>
    </p:spTree>
    <p:extLst>
      <p:ext uri="{BB962C8B-B14F-4D97-AF65-F5344CB8AC3E}">
        <p14:creationId xmlns:p14="http://schemas.microsoft.com/office/powerpoint/2010/main" val="3520442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linds(horizontal)">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heel(1)">
                                      <p:cBhvr>
                                        <p:cTn id="2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diamond(in)">
                                      <p:cBhvr>
                                        <p:cTn id="33" dur="1000"/>
                                        <p:tgtEl>
                                          <p:spTgt spid="44"/>
                                        </p:tgtEl>
                                      </p:cBhvr>
                                    </p:animEffect>
                                  </p:childTnLst>
                                </p:cTn>
                              </p:par>
                            </p:childTnLst>
                          </p:cTn>
                        </p:par>
                      </p:childTnLst>
                    </p:cTn>
                  </p:par>
                </p:childTnLst>
              </p:cTn>
              <p:nextCondLst>
                <p:cond evt="onClick" delay="0">
                  <p:tgtEl>
                    <p:spTgt spid="51"/>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1000"/>
                                        <p:tgtEl>
                                          <p:spTgt spid="50"/>
                                        </p:tgtEl>
                                      </p:cBhvr>
                                    </p:animEffect>
                                  </p:childTnLst>
                                </p:cTn>
                              </p:par>
                            </p:childTnLst>
                          </p:cTn>
                        </p:par>
                      </p:childTnLst>
                    </p:cTn>
                  </p:par>
                </p:childTnLst>
              </p:cTn>
              <p:nextCondLst>
                <p:cond evt="onClick" delay="0">
                  <p:tgtEl>
                    <p:spTgt spid="27"/>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linds(horizontal)">
                                      <p:cBhvr>
                                        <p:cTn id="45" dur="1000"/>
                                        <p:tgtEl>
                                          <p:spTgt spid="57"/>
                                        </p:tgtEl>
                                      </p:cBhvr>
                                    </p:animEffec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heel(1)">
                                      <p:cBhvr>
                                        <p:cTn id="51" dur="1000"/>
                                        <p:tgtEl>
                                          <p:spTgt spid="60"/>
                                        </p:tgtEl>
                                      </p:cBhvr>
                                    </p:animEffect>
                                  </p:child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64"/>
                    </p:tgtEl>
                  </p:cond>
                </p:stCondLst>
                <p:endSync evt="end" delay="0">
                  <p:rtn val="all"/>
                </p:endSync>
                <p:childTnLst>
                  <p:par>
                    <p:cTn id="53" fill="hold">
                      <p:stCondLst>
                        <p:cond delay="0"/>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randombar(horizontal)">
                                      <p:cBhvr>
                                        <p:cTn id="57" dur="1000"/>
                                        <p:tgtEl>
                                          <p:spTgt spid="68"/>
                                        </p:tgtEl>
                                      </p:cBhvr>
                                    </p:animEffect>
                                  </p:childTnLst>
                                </p:cTn>
                              </p:par>
                            </p:childTnLst>
                          </p:cTn>
                        </p:par>
                      </p:childTnLst>
                    </p:cTn>
                  </p:par>
                </p:childTnLst>
              </p:cTn>
              <p:nextCondLst>
                <p:cond evt="onClick" delay="0">
                  <p:tgtEl>
                    <p:spTgt spid="6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2771866"/>
            <a:ext cx="10820400" cy="3271057"/>
            <a:chOff x="0" y="0"/>
            <a:chExt cx="4020099" cy="1215294"/>
          </a:xfrm>
        </p:grpSpPr>
        <p:sp>
          <p:nvSpPr>
            <p:cNvPr id="3" name="Freeform 3"/>
            <p:cNvSpPr/>
            <p:nvPr/>
          </p:nvSpPr>
          <p:spPr>
            <a:xfrm>
              <a:off x="0" y="0"/>
              <a:ext cx="4020099" cy="1215294"/>
            </a:xfrm>
            <a:custGeom>
              <a:avLst/>
              <a:gdLst/>
              <a:ahLst/>
              <a:cxnLst/>
              <a:rect l="l" t="t" r="r" b="b"/>
              <a:pathLst>
                <a:path w="4020099" h="1215294">
                  <a:moveTo>
                    <a:pt x="11925" y="0"/>
                  </a:moveTo>
                  <a:lnTo>
                    <a:pt x="4008174" y="0"/>
                  </a:lnTo>
                  <a:cubicBezTo>
                    <a:pt x="4014760" y="0"/>
                    <a:pt x="4020099" y="5339"/>
                    <a:pt x="4020099" y="11925"/>
                  </a:cubicBezTo>
                  <a:lnTo>
                    <a:pt x="4020099" y="1203370"/>
                  </a:lnTo>
                  <a:cubicBezTo>
                    <a:pt x="4020099" y="1209956"/>
                    <a:pt x="4014760" y="1215294"/>
                    <a:pt x="4008174" y="1215294"/>
                  </a:cubicBezTo>
                  <a:lnTo>
                    <a:pt x="11925" y="1215294"/>
                  </a:lnTo>
                  <a:cubicBezTo>
                    <a:pt x="5339" y="1215294"/>
                    <a:pt x="0" y="1209956"/>
                    <a:pt x="0" y="1203370"/>
                  </a:cubicBezTo>
                  <a:lnTo>
                    <a:pt x="0" y="11925"/>
                  </a:lnTo>
                  <a:cubicBezTo>
                    <a:pt x="0" y="5339"/>
                    <a:pt x="5339" y="0"/>
                    <a:pt x="11925" y="0"/>
                  </a:cubicBezTo>
                  <a:close/>
                </a:path>
              </a:pathLst>
            </a:custGeom>
            <a:solidFill>
              <a:srgbClr val="FFFFFF"/>
            </a:solidFill>
          </p:spPr>
        </p:sp>
        <p:sp>
          <p:nvSpPr>
            <p:cNvPr id="4" name="TextBox 4"/>
            <p:cNvSpPr txBox="1"/>
            <p:nvPr/>
          </p:nvSpPr>
          <p:spPr>
            <a:xfrm>
              <a:off x="0" y="-47625"/>
              <a:ext cx="812800" cy="860425"/>
            </a:xfrm>
            <a:prstGeom prst="rect">
              <a:avLst/>
            </a:prstGeom>
          </p:spPr>
          <p:txBody>
            <a:bodyPr lIns="33867" tIns="33867" rIns="33867" bIns="33867" rtlCol="0" anchor="ctr"/>
            <a:lstStyle/>
            <a:p>
              <a:pPr algn="ctr" defTabSz="609630">
                <a:lnSpc>
                  <a:spcPts val="2436"/>
                </a:lnSpc>
              </a:pPr>
              <a:endParaRPr sz="1200">
                <a:solidFill>
                  <a:prstClr val="black"/>
                </a:solidFill>
                <a:latin typeface="Calibri"/>
              </a:endParaRPr>
            </a:p>
          </p:txBody>
        </p:sp>
      </p:grpSp>
      <p:sp>
        <p:nvSpPr>
          <p:cNvPr id="10" name="Google Shape;98;p1"/>
          <p:cNvSpPr txBox="1"/>
          <p:nvPr/>
        </p:nvSpPr>
        <p:spPr>
          <a:xfrm>
            <a:off x="588405" y="3611261"/>
            <a:ext cx="11210258" cy="2215991"/>
          </a:xfrm>
          <a:prstGeom prst="rect">
            <a:avLst/>
          </a:prstGeom>
          <a:noFill/>
          <a:ln>
            <a:noFill/>
          </a:ln>
        </p:spPr>
        <p:txBody>
          <a:bodyPr spcFirstLastPara="1" wrap="square" lIns="0" tIns="0" rIns="0" bIns="0" anchor="t" anchorCtr="0">
            <a:spAutoFit/>
          </a:bodyPr>
          <a:lstStyle/>
          <a:p>
            <a:pPr algn="ctr" defTabSz="609630">
              <a:lnSpc>
                <a:spcPct val="150000"/>
              </a:lnSpc>
            </a:pPr>
            <a:r>
              <a:rPr lang="en" sz="4800" b="1" dirty="0" smtClean="0">
                <a:solidFill>
                  <a:srgbClr val="F9522B"/>
                </a:solidFill>
                <a:latin typeface="#9Slide03 FS Neusa Bold" panose="00000800000000000000" pitchFamily="2" charset="0"/>
                <a:ea typeface="Bitter"/>
                <a:cs typeface="Bitter"/>
                <a:sym typeface="Bitter"/>
              </a:rPr>
              <a:t>CHỦ ĐỀ TÍCH HỢP</a:t>
            </a:r>
            <a:endParaRPr lang="en" sz="4800" b="1" dirty="0">
              <a:solidFill>
                <a:srgbClr val="F9522B"/>
              </a:solidFill>
              <a:latin typeface="#9Slide03 FS Neusa Bold" panose="00000800000000000000" pitchFamily="2" charset="0"/>
              <a:ea typeface="Bitter"/>
              <a:cs typeface="Bitter"/>
              <a:sym typeface="Bitter"/>
            </a:endParaRPr>
          </a:p>
          <a:p>
            <a:pPr algn="ctr" defTabSz="609630">
              <a:lnSpc>
                <a:spcPct val="150000"/>
              </a:lnSpc>
            </a:pPr>
            <a:r>
              <a:rPr lang="en" sz="4800" b="1" dirty="0">
                <a:solidFill>
                  <a:srgbClr val="F9522B"/>
                </a:solidFill>
                <a:latin typeface="#9Slide03 FS Neusa Bold" panose="00000800000000000000" pitchFamily="2" charset="0"/>
                <a:ea typeface="Bitter"/>
                <a:cs typeface="Bitter"/>
                <a:sym typeface="Bitter"/>
              </a:rPr>
              <a:t>CÁC </a:t>
            </a:r>
            <a:r>
              <a:rPr lang="en" sz="4800" b="1" dirty="0" smtClean="0">
                <a:solidFill>
                  <a:srgbClr val="F9522B"/>
                </a:solidFill>
                <a:latin typeface="#9Slide03 FS Neusa Bold" panose="00000800000000000000" pitchFamily="2" charset="0"/>
                <a:ea typeface="Bitter"/>
                <a:cs typeface="Bitter"/>
                <a:sym typeface="Bitter"/>
              </a:rPr>
              <a:t>CUỘC ĐẠI </a:t>
            </a:r>
            <a:r>
              <a:rPr lang="en" sz="4800" b="1" dirty="0">
                <a:solidFill>
                  <a:srgbClr val="F9522B"/>
                </a:solidFill>
                <a:latin typeface="#9Slide03 FS Neusa Bold" panose="00000800000000000000" pitchFamily="2" charset="0"/>
                <a:ea typeface="Bitter"/>
                <a:cs typeface="Bitter"/>
                <a:sym typeface="Bitter"/>
              </a:rPr>
              <a:t>PHÁT KIẾN ĐỊA LÝ </a:t>
            </a:r>
            <a:endParaRPr sz="4800" dirty="0">
              <a:solidFill>
                <a:srgbClr val="F9522B"/>
              </a:solidFill>
              <a:latin typeface="#9Slide03 FS Neusa Bold" panose="00000800000000000000" pitchFamily="2" charset="0"/>
            </a:endParaRPr>
          </a:p>
        </p:txBody>
      </p:sp>
      <p:grpSp>
        <p:nvGrpSpPr>
          <p:cNvPr id="11" name="Google Shape;84;p1"/>
          <p:cNvGrpSpPr/>
          <p:nvPr/>
        </p:nvGrpSpPr>
        <p:grpSpPr>
          <a:xfrm>
            <a:off x="267063" y="472561"/>
            <a:ext cx="11531600" cy="4859867"/>
            <a:chOff x="0" y="1712750"/>
            <a:chExt cx="18083080" cy="9719733"/>
          </a:xfrm>
        </p:grpSpPr>
        <p:pic>
          <p:nvPicPr>
            <p:cNvPr id="12" name="Google Shape;85;p1"/>
            <p:cNvPicPr preferRelativeResize="0"/>
            <p:nvPr/>
          </p:nvPicPr>
          <p:blipFill rotWithShape="1">
            <a:blip r:embed="rId2">
              <a:alphaModFix/>
            </a:blip>
            <a:srcRect/>
            <a:stretch/>
          </p:blipFill>
          <p:spPr>
            <a:xfrm rot="-7614029">
              <a:off x="3845250" y="1253792"/>
              <a:ext cx="8873731" cy="11483652"/>
            </a:xfrm>
            <a:prstGeom prst="rect">
              <a:avLst/>
            </a:prstGeom>
            <a:noFill/>
            <a:ln>
              <a:noFill/>
            </a:ln>
          </p:spPr>
        </p:pic>
        <p:pic>
          <p:nvPicPr>
            <p:cNvPr id="13" name="Google Shape;86;p1"/>
            <p:cNvPicPr preferRelativeResize="0"/>
            <p:nvPr/>
          </p:nvPicPr>
          <p:blipFill rotWithShape="1">
            <a:blip r:embed="rId3">
              <a:alphaModFix/>
            </a:blip>
            <a:srcRect/>
            <a:stretch/>
          </p:blipFill>
          <p:spPr>
            <a:xfrm>
              <a:off x="0" y="5756187"/>
              <a:ext cx="18083080" cy="1627477"/>
            </a:xfrm>
            <a:prstGeom prst="rect">
              <a:avLst/>
            </a:prstGeom>
            <a:noFill/>
            <a:ln>
              <a:noFill/>
            </a:ln>
          </p:spPr>
        </p:pic>
        <p:pic>
          <p:nvPicPr>
            <p:cNvPr id="14" name="Google Shape;87;p1"/>
            <p:cNvPicPr preferRelativeResize="0"/>
            <p:nvPr/>
          </p:nvPicPr>
          <p:blipFill rotWithShape="1">
            <a:blip r:embed="rId4">
              <a:alphaModFix/>
            </a:blip>
            <a:srcRect t="41105" r="45452"/>
            <a:stretch/>
          </p:blipFill>
          <p:spPr>
            <a:xfrm>
              <a:off x="606471" y="1930729"/>
              <a:ext cx="7934081" cy="5064889"/>
            </a:xfrm>
            <a:prstGeom prst="rect">
              <a:avLst/>
            </a:prstGeom>
            <a:noFill/>
            <a:ln>
              <a:noFill/>
            </a:ln>
          </p:spPr>
        </p:pic>
        <p:pic>
          <p:nvPicPr>
            <p:cNvPr id="15" name="Google Shape;88;p1"/>
            <p:cNvPicPr preferRelativeResize="0"/>
            <p:nvPr/>
          </p:nvPicPr>
          <p:blipFill rotWithShape="1">
            <a:blip r:embed="rId5">
              <a:alphaModFix/>
            </a:blip>
            <a:srcRect/>
            <a:stretch/>
          </p:blipFill>
          <p:spPr>
            <a:xfrm>
              <a:off x="8282115" y="1848694"/>
              <a:ext cx="5976486" cy="5012778"/>
            </a:xfrm>
            <a:prstGeom prst="rect">
              <a:avLst/>
            </a:prstGeom>
            <a:noFill/>
            <a:ln>
              <a:noFill/>
            </a:ln>
          </p:spPr>
        </p:pic>
        <p:pic>
          <p:nvPicPr>
            <p:cNvPr id="16" name="Google Shape;89;p1"/>
            <p:cNvPicPr preferRelativeResize="0"/>
            <p:nvPr/>
          </p:nvPicPr>
          <p:blipFill rotWithShape="1">
            <a:blip r:embed="rId6">
              <a:alphaModFix/>
            </a:blip>
            <a:srcRect/>
            <a:stretch/>
          </p:blipFill>
          <p:spPr>
            <a:xfrm>
              <a:off x="13972012" y="2205566"/>
              <a:ext cx="3812023" cy="4655906"/>
            </a:xfrm>
            <a:prstGeom prst="rect">
              <a:avLst/>
            </a:prstGeom>
            <a:noFill/>
            <a:ln>
              <a:noFill/>
            </a:ln>
          </p:spPr>
        </p:pic>
        <p:pic>
          <p:nvPicPr>
            <p:cNvPr id="17" name="Google Shape;90;p1"/>
            <p:cNvPicPr preferRelativeResize="0"/>
            <p:nvPr/>
          </p:nvPicPr>
          <p:blipFill rotWithShape="1">
            <a:blip r:embed="rId7">
              <a:alphaModFix/>
            </a:blip>
            <a:srcRect/>
            <a:stretch/>
          </p:blipFill>
          <p:spPr>
            <a:xfrm>
              <a:off x="10678963" y="4755641"/>
              <a:ext cx="1937618" cy="2886582"/>
            </a:xfrm>
            <a:prstGeom prst="rect">
              <a:avLst/>
            </a:prstGeom>
            <a:noFill/>
            <a:ln>
              <a:noFill/>
            </a:ln>
          </p:spPr>
        </p:pic>
        <p:pic>
          <p:nvPicPr>
            <p:cNvPr id="18" name="Google Shape;91;p1"/>
            <p:cNvPicPr preferRelativeResize="0"/>
            <p:nvPr/>
          </p:nvPicPr>
          <p:blipFill rotWithShape="1">
            <a:blip r:embed="rId8">
              <a:alphaModFix/>
            </a:blip>
            <a:srcRect/>
            <a:stretch/>
          </p:blipFill>
          <p:spPr>
            <a:xfrm>
              <a:off x="5392353" y="5940373"/>
              <a:ext cx="632424" cy="1443291"/>
            </a:xfrm>
            <a:prstGeom prst="rect">
              <a:avLst/>
            </a:prstGeom>
            <a:noFill/>
            <a:ln>
              <a:noFill/>
            </a:ln>
          </p:spPr>
        </p:pic>
        <p:pic>
          <p:nvPicPr>
            <p:cNvPr id="19" name="Google Shape;92;p1"/>
            <p:cNvPicPr preferRelativeResize="0"/>
            <p:nvPr/>
          </p:nvPicPr>
          <p:blipFill rotWithShape="1">
            <a:blip r:embed="rId9">
              <a:alphaModFix/>
            </a:blip>
            <a:srcRect/>
            <a:stretch/>
          </p:blipFill>
          <p:spPr>
            <a:xfrm>
              <a:off x="6118833" y="6157503"/>
              <a:ext cx="809266" cy="1226161"/>
            </a:xfrm>
            <a:prstGeom prst="rect">
              <a:avLst/>
            </a:prstGeom>
            <a:noFill/>
            <a:ln>
              <a:noFill/>
            </a:ln>
          </p:spPr>
        </p:pic>
        <p:pic>
          <p:nvPicPr>
            <p:cNvPr id="20" name="Google Shape;93;p1"/>
            <p:cNvPicPr preferRelativeResize="0"/>
            <p:nvPr/>
          </p:nvPicPr>
          <p:blipFill rotWithShape="1">
            <a:blip r:embed="rId10">
              <a:alphaModFix/>
            </a:blip>
            <a:srcRect/>
            <a:stretch/>
          </p:blipFill>
          <p:spPr>
            <a:xfrm>
              <a:off x="13815830" y="6104114"/>
              <a:ext cx="874764" cy="1086051"/>
            </a:xfrm>
            <a:prstGeom prst="rect">
              <a:avLst/>
            </a:prstGeom>
            <a:noFill/>
            <a:ln>
              <a:noFill/>
            </a:ln>
          </p:spPr>
        </p:pic>
        <p:pic>
          <p:nvPicPr>
            <p:cNvPr id="21" name="Google Shape;94;p1"/>
            <p:cNvPicPr preferRelativeResize="0"/>
            <p:nvPr/>
          </p:nvPicPr>
          <p:blipFill rotWithShape="1">
            <a:blip r:embed="rId11">
              <a:alphaModFix/>
            </a:blip>
            <a:srcRect/>
            <a:stretch/>
          </p:blipFill>
          <p:spPr>
            <a:xfrm>
              <a:off x="5211034" y="1712750"/>
              <a:ext cx="2277419" cy="1039072"/>
            </a:xfrm>
            <a:prstGeom prst="rect">
              <a:avLst/>
            </a:prstGeom>
            <a:noFill/>
            <a:ln>
              <a:noFill/>
            </a:ln>
          </p:spPr>
        </p:pic>
      </p:grpSp>
    </p:spTree>
    <p:extLst>
      <p:ext uri="{BB962C8B-B14F-4D97-AF65-F5344CB8AC3E}">
        <p14:creationId xmlns:p14="http://schemas.microsoft.com/office/powerpoint/2010/main" val="1907836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72018" y="-22887"/>
            <a:ext cx="4535365" cy="6858000"/>
          </a:xfrm>
          <a:prstGeom prst="rect">
            <a:avLst/>
          </a:prstGeom>
        </p:spPr>
      </p:pic>
      <p:sp>
        <p:nvSpPr>
          <p:cNvPr id="6" name="文本框 5"/>
          <p:cNvSpPr txBox="1"/>
          <p:nvPr/>
        </p:nvSpPr>
        <p:spPr>
          <a:xfrm rot="16200000">
            <a:off x="3247416" y="2280246"/>
            <a:ext cx="1569660" cy="240065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FF0000"/>
                </a:solidFill>
                <a:effectLst/>
                <a:uLnTx/>
                <a:uFillTx/>
                <a:latin typeface="Arial"/>
                <a:ea typeface="Batang" panose="02030600000101010101" pitchFamily="18" charset="-127"/>
                <a:cs typeface="+mn-cs"/>
              </a:rPr>
              <a:t>NỘI DUNG</a:t>
            </a:r>
            <a:endParaRPr kumimoji="0" lang="en-US" altLang="zh-CN" sz="3600" b="1" i="0" u="none" strike="noStrike" kern="1200" cap="none" spc="0" normalizeH="0" baseline="0" noProof="0" dirty="0">
              <a:ln>
                <a:noFill/>
              </a:ln>
              <a:solidFill>
                <a:srgbClr val="FF0000"/>
              </a:solidFill>
              <a:effectLst/>
              <a:uLnTx/>
              <a:uFillTx/>
              <a:latin typeface="Arial"/>
              <a:ea typeface="Batang" panose="02030600000101010101" pitchFamily="18"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endParaRPr>
          </a:p>
        </p:txBody>
      </p:sp>
      <p:grpSp>
        <p:nvGrpSpPr>
          <p:cNvPr id="4" name="组合 3"/>
          <p:cNvGrpSpPr/>
          <p:nvPr/>
        </p:nvGrpSpPr>
        <p:grpSpPr>
          <a:xfrm>
            <a:off x="4741957" y="917360"/>
            <a:ext cx="7022878" cy="1192140"/>
            <a:chOff x="4517592" y="992200"/>
            <a:chExt cx="6575541" cy="780371"/>
          </a:xfrm>
        </p:grpSpPr>
        <p:sp>
          <p:nvSpPr>
            <p:cNvPr id="8" name="五边形 7"/>
            <p:cNvSpPr/>
            <p:nvPr/>
          </p:nvSpPr>
          <p:spPr>
            <a:xfrm flipH="1">
              <a:off x="4783773" y="992200"/>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cs typeface="+mn-cs"/>
              </a:endParaRPr>
            </a:p>
          </p:txBody>
        </p:sp>
        <p:sp>
          <p:nvSpPr>
            <p:cNvPr id="3" name="文本框 2"/>
            <p:cNvSpPr txBox="1"/>
            <p:nvPr/>
          </p:nvSpPr>
          <p:spPr>
            <a:xfrm>
              <a:off x="4615366" y="1271526"/>
              <a:ext cx="542718" cy="4325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29A5B"/>
                  </a:solidFill>
                  <a:effectLst/>
                  <a:uLnTx/>
                  <a:uFillTx/>
                  <a:latin typeface="Microsoft YaHei" panose="020B0503020204020204" pitchFamily="34" charset="-122"/>
                  <a:ea typeface="Microsoft YaHei" panose="020B0503020204020204" pitchFamily="34" charset="-122"/>
                  <a:cs typeface="+mn-cs"/>
                </a:rPr>
                <a:t>01</a:t>
              </a:r>
              <a:endParaRPr kumimoji="0" lang="zh-CN" altLang="en-US" sz="2000" b="1" i="0" u="none" strike="noStrike" kern="1200" cap="none" spc="0" normalizeH="0" baseline="0" noProof="0" dirty="0">
                <a:ln>
                  <a:noFill/>
                </a:ln>
                <a:solidFill>
                  <a:srgbClr val="F29A5B"/>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29" name="组合 28"/>
          <p:cNvGrpSpPr/>
          <p:nvPr/>
        </p:nvGrpSpPr>
        <p:grpSpPr>
          <a:xfrm>
            <a:off x="5026247" y="2188890"/>
            <a:ext cx="6738588" cy="1021040"/>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cs typeface="+mn-cs"/>
              </a:endParaRPr>
            </a:p>
          </p:txBody>
        </p:sp>
        <p:sp>
          <p:nvSpPr>
            <p:cNvPr id="32" name="文本框 31"/>
            <p:cNvSpPr txBox="1"/>
            <p:nvPr/>
          </p:nvSpPr>
          <p:spPr>
            <a:xfrm>
              <a:off x="4543329" y="1264608"/>
              <a:ext cx="542718" cy="4325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A6C0A5"/>
                  </a:solidFill>
                  <a:effectLst/>
                  <a:uLnTx/>
                  <a:uFillTx/>
                  <a:latin typeface="Microsoft YaHei" panose="020B0503020204020204" pitchFamily="34" charset="-122"/>
                  <a:ea typeface="Microsoft YaHei" panose="020B0503020204020204" pitchFamily="34" charset="-122"/>
                  <a:cs typeface="+mn-cs"/>
                </a:rPr>
                <a:t>02</a:t>
              </a:r>
              <a:endParaRPr kumimoji="0" lang="zh-CN" altLang="en-US" sz="2000" b="1" i="0" u="none" strike="noStrike" kern="1200" cap="none" spc="0" normalizeH="0" baseline="0" noProof="0" dirty="0">
                <a:ln>
                  <a:noFill/>
                </a:ln>
                <a:solidFill>
                  <a:srgbClr val="A6C0A5"/>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37" name="组合 36"/>
          <p:cNvGrpSpPr/>
          <p:nvPr/>
        </p:nvGrpSpPr>
        <p:grpSpPr>
          <a:xfrm>
            <a:off x="5083989" y="3776593"/>
            <a:ext cx="6680846" cy="984084"/>
            <a:chOff x="4389121" y="1084217"/>
            <a:chExt cx="6309360" cy="736216"/>
          </a:xfrm>
        </p:grpSpPr>
        <p:sp>
          <p:nvSpPr>
            <p:cNvPr id="38" name="五边形 37"/>
            <p:cNvSpPr/>
            <p:nvPr/>
          </p:nvSpPr>
          <p:spPr>
            <a:xfrm flipH="1">
              <a:off x="4389121" y="1084217"/>
              <a:ext cx="6309360" cy="736216"/>
            </a:xfrm>
            <a:prstGeom prst="homePlat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HỆ QUẢ, TÁC ĐỘNG</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9" name="菱形 38"/>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cs typeface="+mn-cs"/>
              </a:endParaRPr>
            </a:p>
          </p:txBody>
        </p:sp>
        <p:sp>
          <p:nvSpPr>
            <p:cNvPr id="40" name="文本框 39"/>
            <p:cNvSpPr txBox="1"/>
            <p:nvPr/>
          </p:nvSpPr>
          <p:spPr>
            <a:xfrm>
              <a:off x="4571173" y="1264608"/>
              <a:ext cx="542718" cy="4325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smtClean="0">
                  <a:ln>
                    <a:noFill/>
                  </a:ln>
                  <a:solidFill>
                    <a:srgbClr val="C8D85B"/>
                  </a:solidFill>
                  <a:effectLst/>
                  <a:uLnTx/>
                  <a:uFillTx/>
                  <a:latin typeface="Microsoft YaHei" panose="020B0503020204020204" pitchFamily="34" charset="-122"/>
                  <a:ea typeface="Microsoft YaHei" panose="020B0503020204020204" pitchFamily="34" charset="-122"/>
                  <a:cs typeface="+mn-cs"/>
                </a:rPr>
                <a:t>03</a:t>
              </a:r>
              <a:endParaRPr kumimoji="0" lang="zh-CN" altLang="en-US" sz="2000" b="1" i="0" u="none" strike="noStrike" kern="1200" cap="none" spc="0" normalizeH="0" baseline="0" noProof="0" dirty="0">
                <a:ln>
                  <a:noFill/>
                </a:ln>
                <a:solidFill>
                  <a:srgbClr val="C8D85B"/>
                </a:solidFill>
                <a:effectLst/>
                <a:uLnTx/>
                <a:uFillTx/>
                <a:latin typeface="Microsoft YaHei" panose="020B0503020204020204" pitchFamily="34" charset="-122"/>
                <a:ea typeface="Microsoft YaHei" panose="020B0503020204020204" pitchFamily="34" charset="-122"/>
                <a:cs typeface="+mn-cs"/>
              </a:endParaRPr>
            </a:p>
          </p:txBody>
        </p:sp>
      </p:grpSp>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9418174" y="-61878"/>
            <a:ext cx="2346661" cy="979237"/>
          </a:xfrm>
          <a:prstGeom prst="rect">
            <a:avLst/>
          </a:prstGeom>
        </p:spPr>
      </p:pic>
      <p:sp>
        <p:nvSpPr>
          <p:cNvPr id="5" name="Rectangle 4"/>
          <p:cNvSpPr/>
          <p:nvPr/>
        </p:nvSpPr>
        <p:spPr>
          <a:xfrm>
            <a:off x="5605885" y="1064204"/>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Times New Roman" panose="02020603050405020304" pitchFamily="18" charset="0"/>
              </a:rPr>
              <a:t>NGUYÊN NHÂN, TIỀN ĐỀ</a:t>
            </a:r>
            <a:endParaRPr kumimoji="0" lang="en-US" sz="2400" b="0" i="0" u="none" strike="noStrike" kern="1200" cap="none" spc="0" normalizeH="0" baseline="0" noProof="0" dirty="0">
              <a:ln>
                <a:noFill/>
              </a:ln>
              <a:solidFill>
                <a:srgbClr val="000000"/>
              </a:solidFill>
              <a:effectLst/>
              <a:uLnTx/>
              <a:uFillTx/>
              <a:latin typeface="Arial Unicode MS"/>
              <a:cs typeface="+mn-cs"/>
            </a:endParaRPr>
          </a:p>
        </p:txBody>
      </p:sp>
      <p:sp>
        <p:nvSpPr>
          <p:cNvPr id="7" name="Rectangle 6"/>
          <p:cNvSpPr/>
          <p:nvPr/>
        </p:nvSpPr>
        <p:spPr>
          <a:xfrm>
            <a:off x="5794147" y="2315406"/>
            <a:ext cx="5907738" cy="424732"/>
          </a:xfrm>
          <a:prstGeom prst="rect">
            <a:avLst/>
          </a:prstGeom>
        </p:spPr>
        <p:txBody>
          <a:bodyPr wrap="square">
            <a:spAutoFit/>
          </a:bodyPr>
          <a:lstStyle/>
          <a:p>
            <a:pPr marL="0" marR="0" lvl="0" indent="0" algn="just" defTabSz="914400" rtl="0" eaLnBrk="1" fontAlgn="auto" latinLnBrk="0" hangingPunct="1">
              <a:lnSpc>
                <a:spcPct val="90000"/>
              </a:lnSpc>
              <a:spcBef>
                <a:spcPts val="600"/>
              </a:spcBef>
              <a:spcAft>
                <a:spcPts val="60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cs typeface="+mn-cs"/>
              </a:rPr>
              <a:t>CÁC</a:t>
            </a:r>
            <a:r>
              <a:rPr kumimoji="0" lang="en-US" sz="2400" b="0" i="0" u="none" strike="noStrike" kern="1200" cap="none" spc="0" normalizeH="0" noProof="0" dirty="0" smtClean="0">
                <a:ln>
                  <a:noFill/>
                </a:ln>
                <a:solidFill>
                  <a:srgbClr val="002060"/>
                </a:solidFill>
                <a:effectLst/>
                <a:uLnTx/>
                <a:uFillTx/>
                <a:latin typeface="Times New Roman" panose="02020603050405020304" pitchFamily="18" charset="0"/>
                <a:cs typeface="+mn-cs"/>
              </a:rPr>
              <a:t> CUỘC PHÁT KIẾN TIÊU BIỂU</a:t>
            </a:r>
            <a:endPar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2353591288"/>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3" name="click.wav"/>
          </p:stSnd>
        </p:sndAc>
      </p:transition>
    </mc:Choice>
    <mc:Fallback xmlns="">
      <p:transition spd="slow">
        <p:blinds dir="vert"/>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1"/>
          <p:cNvSpPr>
            <a:spLocks noChangeArrowheads="1"/>
          </p:cNvSpPr>
          <p:nvPr/>
        </p:nvSpPr>
        <p:spPr bwMode="auto">
          <a:xfrm>
            <a:off x="6622038" y="4733299"/>
            <a:ext cx="2438400" cy="1524000"/>
          </a:xfrm>
          <a:prstGeom prst="roundRect">
            <a:avLst>
              <a:gd name="adj" fmla="val 16667"/>
            </a:avLst>
          </a:prstGeom>
          <a:solidFill>
            <a:schemeClr val="accent4">
              <a:lumMod val="40000"/>
              <a:lumOff val="60000"/>
            </a:schemeClr>
          </a:solidFill>
          <a:ln w="12700" cap="sq">
            <a:solidFill>
              <a:schemeClr val="tx1"/>
            </a:solidFill>
            <a:round/>
            <a:headEnd type="none" w="sm" len="sm"/>
            <a:tailEnd type="none" w="sm" len="sm"/>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THỊ</a:t>
            </a:r>
            <a:r>
              <a:rPr kumimoji="0" lang="en-US" sz="2800" b="1" i="0" u="none" strike="noStrike" kern="120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TRƯỜNG</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5" name="AutoShape 28"/>
          <p:cNvSpPr>
            <a:spLocks noChangeArrowheads="1"/>
          </p:cNvSpPr>
          <p:nvPr/>
        </p:nvSpPr>
        <p:spPr bwMode="auto">
          <a:xfrm>
            <a:off x="2278638" y="2254131"/>
            <a:ext cx="4343400" cy="1168754"/>
          </a:xfrm>
          <a:prstGeom prst="roundRect">
            <a:avLst>
              <a:gd name="adj" fmla="val 16667"/>
            </a:avLst>
          </a:prstGeom>
          <a:solidFill>
            <a:srgbClr val="42EEC5"/>
          </a:solidFill>
          <a:ln w="12700" cap="sq">
            <a:solidFill>
              <a:schemeClr val="tx1"/>
            </a:solidFill>
            <a:round/>
            <a:headEnd type="none" w="sm" len="sm"/>
            <a:tailEnd type="none" w="sm" len="sm"/>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SẢN</a:t>
            </a:r>
            <a:r>
              <a:rPr kumimoji="0" lang="en-US" sz="2800" b="0" i="0" u="none" strike="noStrike" kern="120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XUẤT PHÁT TRIỂN</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AutoShape 29"/>
          <p:cNvSpPr>
            <a:spLocks noChangeArrowheads="1"/>
          </p:cNvSpPr>
          <p:nvPr/>
        </p:nvSpPr>
        <p:spPr bwMode="auto">
          <a:xfrm>
            <a:off x="3421377" y="4717964"/>
            <a:ext cx="2438400" cy="1524000"/>
          </a:xfrm>
          <a:prstGeom prst="roundRect">
            <a:avLst>
              <a:gd name="adj" fmla="val 16667"/>
            </a:avLst>
          </a:prstGeom>
          <a:solidFill>
            <a:schemeClr val="accent4">
              <a:lumMod val="40000"/>
              <a:lumOff val="60000"/>
            </a:schemeClr>
          </a:solidFill>
          <a:ln w="12700" cap="sq">
            <a:solidFill>
              <a:schemeClr val="tx1"/>
            </a:solidFill>
            <a:round/>
            <a:headEnd type="none" w="sm" len="sm"/>
            <a:tailEnd type="none" w="sm" len="sm"/>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rPr>
              <a:t>NGUYÊN</a:t>
            </a:r>
            <a:r>
              <a:rPr kumimoji="0" lang="en-US" sz="2800" b="1" i="0" u="none" strike="noStrike" kern="120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LIỆU</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7" name="AutoShape 30"/>
          <p:cNvSpPr>
            <a:spLocks noChangeArrowheads="1"/>
          </p:cNvSpPr>
          <p:nvPr/>
        </p:nvSpPr>
        <p:spPr bwMode="auto">
          <a:xfrm>
            <a:off x="544283" y="4717964"/>
            <a:ext cx="2438400" cy="1524000"/>
          </a:xfrm>
          <a:prstGeom prst="roundRect">
            <a:avLst>
              <a:gd name="adj" fmla="val 16667"/>
            </a:avLst>
          </a:prstGeom>
          <a:solidFill>
            <a:schemeClr val="accent4">
              <a:lumMod val="40000"/>
              <a:lumOff val="60000"/>
            </a:schemeClr>
          </a:solidFill>
          <a:ln w="12700" cap="sq">
            <a:solidFill>
              <a:schemeClr val="tx1"/>
            </a:solidFill>
            <a:round/>
            <a:headEnd type="none" w="sm" len="sm"/>
            <a:tailEnd type="none" w="sm" len="sm"/>
          </a:ln>
          <a:effectLs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C00000"/>
                </a:solidFill>
                <a:latin typeface="Times New Roman" panose="02020603050405020304" pitchFamily="18" charset="0"/>
                <a:cs typeface="Times New Roman" panose="02020603050405020304" pitchFamily="18" charset="0"/>
              </a:rPr>
              <a:t>VỐN</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8" name="Line 36"/>
          <p:cNvSpPr>
            <a:spLocks noChangeShapeType="1"/>
          </p:cNvSpPr>
          <p:nvPr/>
        </p:nvSpPr>
        <p:spPr bwMode="auto">
          <a:xfrm>
            <a:off x="4582883" y="3574964"/>
            <a:ext cx="0" cy="1143000"/>
          </a:xfrm>
          <a:prstGeom prst="line">
            <a:avLst/>
          </a:prstGeom>
          <a:noFill/>
          <a:ln w="762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Line 37"/>
          <p:cNvSpPr>
            <a:spLocks noChangeShapeType="1"/>
          </p:cNvSpPr>
          <p:nvPr/>
        </p:nvSpPr>
        <p:spPr bwMode="auto">
          <a:xfrm flipH="1">
            <a:off x="1992083" y="3574964"/>
            <a:ext cx="1905000" cy="1066800"/>
          </a:xfrm>
          <a:prstGeom prst="line">
            <a:avLst/>
          </a:prstGeom>
          <a:noFill/>
          <a:ln w="762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Line 38"/>
          <p:cNvSpPr>
            <a:spLocks noChangeShapeType="1"/>
          </p:cNvSpPr>
          <p:nvPr/>
        </p:nvSpPr>
        <p:spPr bwMode="auto">
          <a:xfrm>
            <a:off x="5192483" y="3574964"/>
            <a:ext cx="2514600" cy="1143000"/>
          </a:xfrm>
          <a:prstGeom prst="line">
            <a:avLst/>
          </a:prstGeom>
          <a:noFill/>
          <a:ln w="762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0" y="0"/>
            <a:ext cx="8275022" cy="530594"/>
          </a:xfrm>
          <a:prstGeom prst="rect">
            <a:avLst/>
          </a:prstGeom>
          <a:solidFill>
            <a:schemeClr val="accent4">
              <a:lumMod val="40000"/>
              <a:lumOff val="60000"/>
            </a:schemeClr>
          </a:solidFill>
        </p:spPr>
        <p:txBody>
          <a:bodyPr wrap="none">
            <a:spAutoFit/>
          </a:bodyPr>
          <a:lstStyle/>
          <a:p>
            <a:pPr algn="just">
              <a:lnSpc>
                <a:spcPct val="107000"/>
              </a:lnSpc>
              <a:spcAft>
                <a:spcPts val="800"/>
              </a:spcAf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873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500"/>
                            </p:stCondLst>
                            <p:childTnLst>
                              <p:par>
                                <p:cTn id="22" presetID="53" presetClass="entr" presetSubtype="0" fill="hold" grpId="0" nodeType="afterEffect">
                                  <p:stCondLst>
                                    <p:cond delay="0"/>
                                  </p:stCondLst>
                                  <p:childTnLst>
                                    <p:set>
                                      <p:cBhvr>
                                        <p:cTn id="23" dur="1" fill="hold">
                                          <p:stCondLst>
                                            <p:cond delay="0"/>
                                          </p:stCondLst>
                                        </p:cTn>
                                        <p:tgtEl>
                                          <p:spTgt spid="7">
                                            <p:bg/>
                                          </p:spTgt>
                                        </p:tgtEl>
                                        <p:attrNameLst>
                                          <p:attrName>style.visibility</p:attrName>
                                        </p:attrNameLst>
                                      </p:cBhvr>
                                      <p:to>
                                        <p:strVal val="visible"/>
                                      </p:to>
                                    </p:set>
                                    <p:anim calcmode="lin" valueType="num">
                                      <p:cBhvr>
                                        <p:cTn id="24" dur="500" fill="hold"/>
                                        <p:tgtEl>
                                          <p:spTgt spid="7">
                                            <p:bg/>
                                          </p:spTgt>
                                        </p:tgtEl>
                                        <p:attrNameLst>
                                          <p:attrName>ppt_w</p:attrName>
                                        </p:attrNameLst>
                                      </p:cBhvr>
                                      <p:tavLst>
                                        <p:tav tm="0">
                                          <p:val>
                                            <p:fltVal val="0"/>
                                          </p:val>
                                        </p:tav>
                                        <p:tav tm="100000">
                                          <p:val>
                                            <p:strVal val="#ppt_w"/>
                                          </p:val>
                                        </p:tav>
                                      </p:tavLst>
                                    </p:anim>
                                    <p:anim calcmode="lin" valueType="num">
                                      <p:cBhvr>
                                        <p:cTn id="25" dur="500" fill="hold"/>
                                        <p:tgtEl>
                                          <p:spTgt spid="7">
                                            <p:bg/>
                                          </p:spTgt>
                                        </p:tgtEl>
                                        <p:attrNameLst>
                                          <p:attrName>ppt_h</p:attrName>
                                        </p:attrNameLst>
                                      </p:cBhvr>
                                      <p:tavLst>
                                        <p:tav tm="0">
                                          <p:val>
                                            <p:fltVal val="0"/>
                                          </p:val>
                                        </p:tav>
                                        <p:tav tm="100000">
                                          <p:val>
                                            <p:strVal val="#ppt_h"/>
                                          </p:val>
                                        </p:tav>
                                      </p:tavLst>
                                    </p:anim>
                                    <p:animEffect transition="in" filter="fade">
                                      <p:cBhvr>
                                        <p:cTn id="26" dur="500"/>
                                        <p:tgtEl>
                                          <p:spTgt spid="7">
                                            <p:bg/>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par>
                          <p:cTn id="37" fill="hold">
                            <p:stCondLst>
                              <p:cond delay="500"/>
                            </p:stCondLst>
                            <p:childTnLst>
                              <p:par>
                                <p:cTn id="38" presetID="53" presetClass="entr" presetSubtype="0" fill="hold" grpId="0" nodeType="afterEffect">
                                  <p:stCondLst>
                                    <p:cond delay="0"/>
                                  </p:stCondLst>
                                  <p:childTnLst>
                                    <p:set>
                                      <p:cBhvr>
                                        <p:cTn id="39" dur="1" fill="hold">
                                          <p:stCondLst>
                                            <p:cond delay="0"/>
                                          </p:stCondLst>
                                        </p:cTn>
                                        <p:tgtEl>
                                          <p:spTgt spid="6">
                                            <p:bg/>
                                          </p:spTgt>
                                        </p:tgtEl>
                                        <p:attrNameLst>
                                          <p:attrName>style.visibility</p:attrName>
                                        </p:attrNameLst>
                                      </p:cBhvr>
                                      <p:to>
                                        <p:strVal val="visible"/>
                                      </p:to>
                                    </p:set>
                                    <p:anim calcmode="lin" valueType="num">
                                      <p:cBhvr>
                                        <p:cTn id="40" dur="500" fill="hold"/>
                                        <p:tgtEl>
                                          <p:spTgt spid="6">
                                            <p:bg/>
                                          </p:spTgt>
                                        </p:tgtEl>
                                        <p:attrNameLst>
                                          <p:attrName>ppt_w</p:attrName>
                                        </p:attrNameLst>
                                      </p:cBhvr>
                                      <p:tavLst>
                                        <p:tav tm="0">
                                          <p:val>
                                            <p:fltVal val="0"/>
                                          </p:val>
                                        </p:tav>
                                        <p:tav tm="100000">
                                          <p:val>
                                            <p:strVal val="#ppt_w"/>
                                          </p:val>
                                        </p:tav>
                                      </p:tavLst>
                                    </p:anim>
                                    <p:anim calcmode="lin" valueType="num">
                                      <p:cBhvr>
                                        <p:cTn id="41" dur="500" fill="hold"/>
                                        <p:tgtEl>
                                          <p:spTgt spid="6">
                                            <p:bg/>
                                          </p:spTgt>
                                        </p:tgtEl>
                                        <p:attrNameLst>
                                          <p:attrName>ppt_h</p:attrName>
                                        </p:attrNameLst>
                                      </p:cBhvr>
                                      <p:tavLst>
                                        <p:tav tm="0">
                                          <p:val>
                                            <p:fltVal val="0"/>
                                          </p:val>
                                        </p:tav>
                                        <p:tav tm="100000">
                                          <p:val>
                                            <p:strVal val="#ppt_h"/>
                                          </p:val>
                                        </p:tav>
                                      </p:tavLst>
                                    </p:anim>
                                    <p:animEffect transition="in" filter="fade">
                                      <p:cBhvr>
                                        <p:cTn id="42" dur="500"/>
                                        <p:tgtEl>
                                          <p:spTgt spid="6">
                                            <p:bg/>
                                          </p:spTgt>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p:cTn id="4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build="allAtOnce" animBg="1"/>
      <p:bldP spid="7" grpId="0" build="allAtOnce"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000" y="492372"/>
            <a:ext cx="11013133" cy="553357"/>
          </a:xfrm>
          <a:prstGeom prst="rect">
            <a:avLst/>
          </a:prstGeom>
          <a:solidFill>
            <a:schemeClr val="accent4">
              <a:lumMod val="40000"/>
              <a:lumOff val="60000"/>
            </a:schemeClr>
          </a:solidFill>
        </p:spPr>
        <p:txBody>
          <a:bodyPr wrap="square">
            <a:spAutoFit/>
          </a:bodyPr>
          <a:lstStyle/>
          <a:p>
            <a:pPr algn="just">
              <a:lnSpc>
                <a:spcPct val="107000"/>
              </a:lnSpc>
              <a:spcAft>
                <a:spcPts val="800"/>
              </a:spcAf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nhờ</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la_ban_120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76" y="1576809"/>
            <a:ext cx="4892943" cy="45143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ai_do_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135" y="1517485"/>
            <a:ext cx="4662152" cy="4514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40682" y="6226865"/>
            <a:ext cx="126212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smtClean="0">
                <a:latin typeface="Times New Roman" panose="02020603050405020304" pitchFamily="18" charset="0"/>
                <a:cs typeface="Times New Roman" panose="02020603050405020304" pitchFamily="18" charset="0"/>
              </a:rPr>
              <a:t>La </a:t>
            </a:r>
            <a:r>
              <a:rPr lang="en-US" sz="2800" dirty="0" err="1" smtClean="0">
                <a:latin typeface="Times New Roman" panose="02020603050405020304" pitchFamily="18" charset="0"/>
                <a:cs typeface="Times New Roman" panose="02020603050405020304" pitchFamily="18" charset="0"/>
              </a:rPr>
              <a:t>bàn</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564450" y="6226865"/>
            <a:ext cx="126212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41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tau_ca_ra_van_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41" y="149827"/>
            <a:ext cx="6786138" cy="52335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52327" y="339839"/>
            <a:ext cx="3425781" cy="526297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vi-VN" sz="2800" i="1" dirty="0">
                <a:solidFill>
                  <a:srgbClr val="333333"/>
                </a:solidFill>
                <a:latin typeface="Times New Roman" panose="02020603050405020304" pitchFamily="18" charset="0"/>
                <a:cs typeface="Times New Roman" panose="02020603050405020304" pitchFamily="18" charset="0"/>
              </a:rPr>
              <a:t>Tàu </a:t>
            </a:r>
            <a:r>
              <a:rPr lang="vi-VN" sz="2800" i="1" dirty="0" smtClean="0">
                <a:solidFill>
                  <a:srgbClr val="333333"/>
                </a:solidFill>
                <a:latin typeface="Times New Roman" panose="02020603050405020304" pitchFamily="18" charset="0"/>
                <a:cs typeface="Times New Roman" panose="02020603050405020304" pitchFamily="18" charset="0"/>
              </a:rPr>
              <a:t>Caraven. </a:t>
            </a:r>
            <a:r>
              <a:rPr lang="vi-VN" sz="2800" i="1" dirty="0">
                <a:solidFill>
                  <a:srgbClr val="333333"/>
                </a:solidFill>
                <a:latin typeface="Times New Roman" panose="02020603050405020304" pitchFamily="18" charset="0"/>
                <a:cs typeface="Times New Roman" panose="02020603050405020304" pitchFamily="18" charset="0"/>
              </a:rPr>
              <a:t>Đuôi tàu trang bị 1 trục giữ bánh lái, có thể quay quanh bản lề, thay cho bánh lái mái chèo cổ xưa từ thế kỉ XII. Trên tàu có la bàn định hướng, đồng hồ cát bằng thủy tinh để đo thời gian   và ước lượng kinh độ , có khả năng vượt đại dương</a:t>
            </a:r>
            <a:r>
              <a:rPr lang="vi-VN" sz="2800" i="1" dirty="0" smtClean="0">
                <a:solidFill>
                  <a:srgbClr val="333333"/>
                </a:solidFill>
                <a:latin typeface="Times New Roman" panose="02020603050405020304" pitchFamily="18" charset="0"/>
                <a:cs typeface="Times New Roman" panose="02020603050405020304" pitchFamily="18" charset="0"/>
              </a:rPr>
              <a:t>.</a:t>
            </a:r>
            <a:endParaRPr lang="vi-VN" sz="2800" dirty="0">
              <a:solidFill>
                <a:srgbClr val="333333"/>
              </a:solidFill>
              <a:latin typeface="Times New Roman" panose="02020603050405020304" pitchFamily="18" charset="0"/>
              <a:cs typeface="Times New Roman" panose="02020603050405020304" pitchFamily="18" charset="0"/>
            </a:endParaRPr>
          </a:p>
        </p:txBody>
      </p:sp>
      <p:sp>
        <p:nvSpPr>
          <p:cNvPr id="6" name="Rectangle 5"/>
          <p:cNvSpPr/>
          <p:nvPr/>
        </p:nvSpPr>
        <p:spPr>
          <a:xfrm>
            <a:off x="4151962" y="5910261"/>
            <a:ext cx="2364748" cy="5232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vi-VN" sz="2800" i="1" dirty="0">
                <a:solidFill>
                  <a:srgbClr val="333333"/>
                </a:solidFill>
                <a:latin typeface="Times New Roman" panose="02020603050405020304" pitchFamily="18" charset="0"/>
                <a:cs typeface="Times New Roman" panose="02020603050405020304" pitchFamily="18" charset="0"/>
              </a:rPr>
              <a:t>Tàu Caraven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695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928</Words>
  <Application>Microsoft Office PowerPoint</Application>
  <PresentationFormat>Widescreen</PresentationFormat>
  <Paragraphs>257</Paragraphs>
  <Slides>27</Slides>
  <Notes>11</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Microsoft YaHei</vt:lpstr>
      <vt:lpstr>宋体</vt:lpstr>
      <vt:lpstr>#9Slide03 FS Neusa Bold</vt:lpstr>
      <vt:lpstr>Algerian</vt:lpstr>
      <vt:lpstr>Arial</vt:lpstr>
      <vt:lpstr>Arial Unicode MS</vt:lpstr>
      <vt:lpstr>Batang</vt:lpstr>
      <vt:lpstr>Bitter</vt:lpstr>
      <vt:lpstr>Calibri</vt:lpstr>
      <vt:lpstr>Calibri Light</vt:lpstr>
      <vt:lpstr>等线</vt:lpstr>
      <vt:lpstr>Open Sans</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X441U</dc:creator>
  <cp:lastModifiedBy>X441U</cp:lastModifiedBy>
  <cp:revision>2</cp:revision>
  <dcterms:created xsi:type="dcterms:W3CDTF">2023-05-11T05:24:47Z</dcterms:created>
  <dcterms:modified xsi:type="dcterms:W3CDTF">2023-05-11T05:25:56Z</dcterms:modified>
</cp:coreProperties>
</file>